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3"/>
  </p:notesMasterIdLst>
  <p:sldIdLst>
    <p:sldId id="256" r:id="rId2"/>
    <p:sldId id="283" r:id="rId3"/>
    <p:sldId id="276" r:id="rId4"/>
    <p:sldId id="284" r:id="rId5"/>
    <p:sldId id="289" r:id="rId6"/>
    <p:sldId id="290" r:id="rId7"/>
    <p:sldId id="282" r:id="rId8"/>
    <p:sldId id="287" r:id="rId9"/>
    <p:sldId id="291" r:id="rId10"/>
    <p:sldId id="292" r:id="rId11"/>
    <p:sldId id="27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FF00"/>
    <a:srgbClr val="FFE5F9"/>
    <a:srgbClr val="E5EDFF"/>
    <a:srgbClr val="E5FFFE"/>
    <a:srgbClr val="F7FFE5"/>
    <a:srgbClr val="FFF4E5"/>
    <a:srgbClr val="FFE7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27"/>
    <p:restoredTop sz="94634"/>
  </p:normalViewPr>
  <p:slideViewPr>
    <p:cSldViewPr snapToGrid="0" snapToObjects="1">
      <p:cViewPr varScale="1">
        <p:scale>
          <a:sx n="94" d="100"/>
          <a:sy n="94" d="100"/>
        </p:scale>
        <p:origin x="-46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10FFEA-2C06-DA47-A6EC-E2B80D22DC26}" type="datetimeFigureOut">
              <a:rPr lang="fr-FR" smtClean="0"/>
              <a:t>25/04/2018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F4BE15-3670-4445-BBD3-E837180859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9833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4BE15-3670-4445-BBD3-E83718085965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6161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C2413-C613-C344-A5B7-CBF10C2668C8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t>25/04/2018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26642" y="6356350"/>
            <a:ext cx="2743200" cy="365125"/>
          </a:xfrm>
        </p:spPr>
        <p:txBody>
          <a:bodyPr/>
          <a:lstStyle/>
          <a:p>
            <a:fld id="{5B2B6CFE-E656-428F-A09E-EDBE6ED80C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7" name="Group 6"/>
          <p:cNvGrpSpPr/>
          <p:nvPr userDrawn="1"/>
        </p:nvGrpSpPr>
        <p:grpSpPr>
          <a:xfrm>
            <a:off x="806116" y="6039088"/>
            <a:ext cx="10294006" cy="864095"/>
            <a:chOff x="381286" y="3780632"/>
            <a:chExt cx="10294006" cy="864095"/>
          </a:xfrm>
        </p:grpSpPr>
        <p:pic>
          <p:nvPicPr>
            <p:cNvPr id="8" name="Image 5" descr="Logo_GALIA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8322" y="3924647"/>
              <a:ext cx="1275095" cy="5312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Groupe 8"/>
            <p:cNvGrpSpPr>
              <a:grpSpLocks/>
            </p:cNvGrpSpPr>
            <p:nvPr/>
          </p:nvGrpSpPr>
          <p:grpSpPr bwMode="auto">
            <a:xfrm>
              <a:off x="1962324" y="3906929"/>
              <a:ext cx="956065" cy="521774"/>
              <a:chOff x="304" y="359"/>
              <a:chExt cx="740" cy="493"/>
            </a:xfrm>
          </p:grpSpPr>
          <p:pic>
            <p:nvPicPr>
              <p:cNvPr id="18" name="Picture 26" descr="ASD_logo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4" y="359"/>
                <a:ext cx="668" cy="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" name="Picture 27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" y="620"/>
                <a:ext cx="690" cy="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286" y="3852639"/>
              <a:ext cx="1004974" cy="546941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C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DDDDDD"/>
                    </a:outerShdw>
                  </a:effectLst>
                </a14:hiddenEffects>
              </a:ext>
            </a:extLst>
          </p:spPr>
        </p:pic>
        <p:grpSp>
          <p:nvGrpSpPr>
            <p:cNvPr id="11" name="Group 14"/>
            <p:cNvGrpSpPr>
              <a:grpSpLocks/>
            </p:cNvGrpSpPr>
            <p:nvPr/>
          </p:nvGrpSpPr>
          <p:grpSpPr bwMode="auto">
            <a:xfrm>
              <a:off x="8443044" y="3847411"/>
              <a:ext cx="1187662" cy="797316"/>
              <a:chOff x="6525" y="12183"/>
              <a:chExt cx="1755" cy="1317"/>
            </a:xfrm>
          </p:grpSpPr>
          <p:sp>
            <p:nvSpPr>
              <p:cNvPr id="16" name="Text Box 29"/>
              <p:cNvSpPr txBox="1">
                <a:spLocks noChangeArrowheads="1"/>
              </p:cNvSpPr>
              <p:nvPr/>
            </p:nvSpPr>
            <p:spPr bwMode="auto">
              <a:xfrm>
                <a:off x="6525" y="12884"/>
                <a:ext cx="1755" cy="6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ts val="1000"/>
                  </a:spcAft>
                </a:pPr>
                <a:r>
                  <a:rPr lang="fr-FR" b="1" i="1" dirty="0">
                    <a:solidFill>
                      <a:srgbClr val="000000"/>
                    </a:solidFill>
                    <a:cs typeface="Arial" pitchFamily="34" charset="0"/>
                  </a:rPr>
                  <a:t>PDES, Inc.</a:t>
                </a:r>
                <a:endParaRPr lang="fr-FR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17" name="Picture 30" descr="pdesinc_gold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5" y="12183"/>
                <a:ext cx="858" cy="8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2" name="Picture 2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6868" y="3996655"/>
              <a:ext cx="1192160" cy="392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2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2660" y="3996655"/>
              <a:ext cx="1432342" cy="3672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2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3163" y="3780632"/>
              <a:ext cx="1152129" cy="6867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Objet 19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6737" y="3852640"/>
              <a:ext cx="554139" cy="622598"/>
            </a:xfrm>
            <a:prstGeom prst="rect">
              <a:avLst/>
            </a:prstGeom>
            <a:noFill/>
          </p:spPr>
        </p:pic>
      </p:grpSp>
    </p:spTree>
    <p:extLst/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E629D-97F7-8947-8C6C-06BF1471F3D2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t>25/04/2018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B6CFE-E656-428F-A09E-EDBE6ED80C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7" name="Group 6"/>
          <p:cNvGrpSpPr/>
          <p:nvPr userDrawn="1"/>
        </p:nvGrpSpPr>
        <p:grpSpPr>
          <a:xfrm>
            <a:off x="934452" y="6094269"/>
            <a:ext cx="10294006" cy="864095"/>
            <a:chOff x="381286" y="3780632"/>
            <a:chExt cx="10294006" cy="864095"/>
          </a:xfrm>
        </p:grpSpPr>
        <p:pic>
          <p:nvPicPr>
            <p:cNvPr id="8" name="Image 5" descr="Logo_GALIA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8322" y="3924647"/>
              <a:ext cx="1275095" cy="5312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Groupe 8"/>
            <p:cNvGrpSpPr>
              <a:grpSpLocks/>
            </p:cNvGrpSpPr>
            <p:nvPr/>
          </p:nvGrpSpPr>
          <p:grpSpPr bwMode="auto">
            <a:xfrm>
              <a:off x="1962324" y="3906929"/>
              <a:ext cx="956065" cy="521774"/>
              <a:chOff x="304" y="359"/>
              <a:chExt cx="740" cy="493"/>
            </a:xfrm>
          </p:grpSpPr>
          <p:pic>
            <p:nvPicPr>
              <p:cNvPr id="18" name="Picture 26" descr="ASD_logo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4" y="359"/>
                <a:ext cx="668" cy="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" name="Picture 27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" y="620"/>
                <a:ext cx="690" cy="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286" y="3852639"/>
              <a:ext cx="1004974" cy="546941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C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DDDDDD"/>
                    </a:outerShdw>
                  </a:effectLst>
                </a14:hiddenEffects>
              </a:ext>
            </a:extLst>
          </p:spPr>
        </p:pic>
        <p:grpSp>
          <p:nvGrpSpPr>
            <p:cNvPr id="11" name="Group 14"/>
            <p:cNvGrpSpPr>
              <a:grpSpLocks/>
            </p:cNvGrpSpPr>
            <p:nvPr/>
          </p:nvGrpSpPr>
          <p:grpSpPr bwMode="auto">
            <a:xfrm>
              <a:off x="8443044" y="3847411"/>
              <a:ext cx="1187662" cy="797316"/>
              <a:chOff x="6525" y="12183"/>
              <a:chExt cx="1755" cy="1317"/>
            </a:xfrm>
          </p:grpSpPr>
          <p:sp>
            <p:nvSpPr>
              <p:cNvPr id="16" name="Text Box 29"/>
              <p:cNvSpPr txBox="1">
                <a:spLocks noChangeArrowheads="1"/>
              </p:cNvSpPr>
              <p:nvPr/>
            </p:nvSpPr>
            <p:spPr bwMode="auto">
              <a:xfrm>
                <a:off x="6525" y="12884"/>
                <a:ext cx="1755" cy="6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ts val="1000"/>
                  </a:spcAft>
                </a:pPr>
                <a:r>
                  <a:rPr lang="fr-FR" b="1" i="1" dirty="0">
                    <a:solidFill>
                      <a:srgbClr val="000000"/>
                    </a:solidFill>
                    <a:cs typeface="Arial" pitchFamily="34" charset="0"/>
                  </a:rPr>
                  <a:t>PDES, Inc.</a:t>
                </a:r>
                <a:endParaRPr lang="fr-FR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17" name="Picture 30" descr="pdesinc_gold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5" y="12183"/>
                <a:ext cx="858" cy="8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2" name="Picture 2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6868" y="3996655"/>
              <a:ext cx="1192160" cy="392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2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2660" y="3996655"/>
              <a:ext cx="1432342" cy="3672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2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3163" y="3780632"/>
              <a:ext cx="1152129" cy="6867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Objet 19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6737" y="3852640"/>
              <a:ext cx="554139" cy="622598"/>
            </a:xfrm>
            <a:prstGeom prst="rect">
              <a:avLst/>
            </a:prstGeom>
            <a:noFill/>
          </p:spPr>
        </p:pic>
      </p:grpSp>
    </p:spTree>
    <p:extLst/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507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833" y="1483751"/>
            <a:ext cx="10515600" cy="476876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C8A44-7321-2E43-A543-80B0CF206F0B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t>25/04/2018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B6CFE-E656-428F-A09E-EDBE6ED80C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/>
          </p:nvPr>
        </p:nvSpPr>
        <p:spPr>
          <a:xfrm>
            <a:off x="857247" y="1000848"/>
            <a:ext cx="10500957" cy="630237"/>
          </a:xfrm>
        </p:spPr>
        <p:txBody>
          <a:bodyPr/>
          <a:lstStyle>
            <a:lvl1pPr marL="0" indent="0">
              <a:buNone/>
              <a:defRPr i="1">
                <a:latin typeface="+mj-lt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  <a:endParaRPr lang="en-GB" dirty="0"/>
          </a:p>
        </p:txBody>
      </p:sp>
      <p:pic>
        <p:nvPicPr>
          <p:cNvPr id="10" name="Image 5" descr="Logo_GAL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62453" y="2434383"/>
            <a:ext cx="1275095" cy="531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e 8"/>
          <p:cNvGrpSpPr>
            <a:grpSpLocks/>
          </p:cNvGrpSpPr>
          <p:nvPr/>
        </p:nvGrpSpPr>
        <p:grpSpPr bwMode="auto">
          <a:xfrm>
            <a:off x="11181483" y="909789"/>
            <a:ext cx="956065" cy="521774"/>
            <a:chOff x="304" y="359"/>
            <a:chExt cx="740" cy="493"/>
          </a:xfrm>
        </p:grpSpPr>
        <p:pic>
          <p:nvPicPr>
            <p:cNvPr id="20" name="Picture 26" descr="ASD_logo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" y="359"/>
              <a:ext cx="668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" y="620"/>
              <a:ext cx="690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32574" y="45070"/>
            <a:ext cx="1004974" cy="54694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DDDDD"/>
                  </a:outerShdw>
                </a:effectLst>
              </a14:hiddenEffects>
            </a:ext>
          </a:extLst>
        </p:spPr>
      </p:pic>
      <p:grpSp>
        <p:nvGrpSpPr>
          <p:cNvPr id="13" name="Group 14"/>
          <p:cNvGrpSpPr>
            <a:grpSpLocks/>
          </p:cNvGrpSpPr>
          <p:nvPr/>
        </p:nvGrpSpPr>
        <p:grpSpPr bwMode="auto">
          <a:xfrm>
            <a:off x="10949886" y="4934235"/>
            <a:ext cx="1187662" cy="797316"/>
            <a:chOff x="6525" y="12183"/>
            <a:chExt cx="1755" cy="1317"/>
          </a:xfrm>
        </p:grpSpPr>
        <p:sp>
          <p:nvSpPr>
            <p:cNvPr id="18" name="Text Box 29"/>
            <p:cNvSpPr txBox="1">
              <a:spLocks noChangeArrowheads="1"/>
            </p:cNvSpPr>
            <p:nvPr/>
          </p:nvSpPr>
          <p:spPr bwMode="auto">
            <a:xfrm>
              <a:off x="6525" y="12884"/>
              <a:ext cx="1755" cy="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ts val="1000"/>
                </a:spcAft>
              </a:pPr>
              <a:r>
                <a:rPr lang="fr-FR" b="1" i="1" dirty="0">
                  <a:solidFill>
                    <a:srgbClr val="000000"/>
                  </a:solidFill>
                  <a:cs typeface="Arial" pitchFamily="34" charset="0"/>
                </a:rPr>
                <a:t>PDES, Inc.</a:t>
              </a:r>
              <a:endParaRPr lang="fr-FR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9" name="Picture 30" descr="pdesinc_gold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5" y="12183"/>
              <a:ext cx="858" cy="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" name="Picture 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45388" y="4223827"/>
            <a:ext cx="1192160" cy="392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05206" y="1749341"/>
            <a:ext cx="1432342" cy="367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07344" y="6049330"/>
            <a:ext cx="1152129" cy="68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Objet 19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83409" y="3283451"/>
            <a:ext cx="554139" cy="622598"/>
          </a:xfrm>
          <a:prstGeom prst="rect">
            <a:avLst/>
          </a:prstGeom>
          <a:noFill/>
        </p:spPr>
      </p:pic>
    </p:spTree>
    <p:extLst/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20F0B-DC39-B842-8D74-804EC48C92A5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t>25/04/2018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B6CFE-E656-428F-A09E-EDBE6ED80C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7" name="Group 6"/>
          <p:cNvGrpSpPr/>
          <p:nvPr userDrawn="1"/>
        </p:nvGrpSpPr>
        <p:grpSpPr>
          <a:xfrm>
            <a:off x="1059794" y="5818022"/>
            <a:ext cx="10294006" cy="864095"/>
            <a:chOff x="381286" y="3780632"/>
            <a:chExt cx="10294006" cy="864095"/>
          </a:xfrm>
        </p:grpSpPr>
        <p:pic>
          <p:nvPicPr>
            <p:cNvPr id="8" name="Image 5" descr="Logo_GALIA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8322" y="3924647"/>
              <a:ext cx="1275095" cy="5312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Groupe 8"/>
            <p:cNvGrpSpPr>
              <a:grpSpLocks/>
            </p:cNvGrpSpPr>
            <p:nvPr/>
          </p:nvGrpSpPr>
          <p:grpSpPr bwMode="auto">
            <a:xfrm>
              <a:off x="1962324" y="3906929"/>
              <a:ext cx="956065" cy="521774"/>
              <a:chOff x="304" y="359"/>
              <a:chExt cx="740" cy="493"/>
            </a:xfrm>
          </p:grpSpPr>
          <p:pic>
            <p:nvPicPr>
              <p:cNvPr id="18" name="Picture 26" descr="ASD_logo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4" y="359"/>
                <a:ext cx="668" cy="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" name="Picture 27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" y="620"/>
                <a:ext cx="690" cy="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286" y="3852639"/>
              <a:ext cx="1004974" cy="546941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C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DDDDDD"/>
                    </a:outerShdw>
                  </a:effectLst>
                </a14:hiddenEffects>
              </a:ext>
            </a:extLst>
          </p:spPr>
        </p:pic>
        <p:grpSp>
          <p:nvGrpSpPr>
            <p:cNvPr id="11" name="Group 14"/>
            <p:cNvGrpSpPr>
              <a:grpSpLocks/>
            </p:cNvGrpSpPr>
            <p:nvPr/>
          </p:nvGrpSpPr>
          <p:grpSpPr bwMode="auto">
            <a:xfrm>
              <a:off x="8443044" y="3847411"/>
              <a:ext cx="1187662" cy="797316"/>
              <a:chOff x="6525" y="12183"/>
              <a:chExt cx="1755" cy="1317"/>
            </a:xfrm>
          </p:grpSpPr>
          <p:sp>
            <p:nvSpPr>
              <p:cNvPr id="16" name="Text Box 29"/>
              <p:cNvSpPr txBox="1">
                <a:spLocks noChangeArrowheads="1"/>
              </p:cNvSpPr>
              <p:nvPr/>
            </p:nvSpPr>
            <p:spPr bwMode="auto">
              <a:xfrm>
                <a:off x="6525" y="12884"/>
                <a:ext cx="1755" cy="6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ts val="1000"/>
                  </a:spcAft>
                </a:pPr>
                <a:r>
                  <a:rPr lang="fr-FR" b="1" i="1" dirty="0">
                    <a:solidFill>
                      <a:srgbClr val="000000"/>
                    </a:solidFill>
                    <a:cs typeface="Arial" pitchFamily="34" charset="0"/>
                  </a:rPr>
                  <a:t>PDES, Inc.</a:t>
                </a:r>
                <a:endParaRPr lang="fr-FR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17" name="Picture 30" descr="pdesinc_gold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5" y="12183"/>
                <a:ext cx="858" cy="8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2" name="Picture 2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6868" y="3996655"/>
              <a:ext cx="1192160" cy="392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2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2660" y="3996655"/>
              <a:ext cx="1432342" cy="3672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2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3163" y="3780632"/>
              <a:ext cx="1152129" cy="6867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Objet 19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6737" y="3852640"/>
              <a:ext cx="554139" cy="622598"/>
            </a:xfrm>
            <a:prstGeom prst="rect">
              <a:avLst/>
            </a:prstGeom>
            <a:noFill/>
          </p:spPr>
        </p:pic>
      </p:grpSp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C8403-A75E-E644-8473-AFB1983030B8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t>25/04/2018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STEP AP242 Management Call - 12 Dec. 2017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B6CFE-E656-428F-A09E-EDBE6ED80C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920E1-C952-EA4F-966B-DFCD6D1C10DF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t>25/04/2018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STEP AP242 Management Call - 12 Dec. 2017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B6CFE-E656-428F-A09E-EDBE6ED80C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BFB64-AB39-6A40-A020-F5458E6D2C5A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t>25/04/2018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B6CFE-E656-428F-A09E-EDBE6ED80C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5" name="Group 4"/>
          <p:cNvGrpSpPr/>
          <p:nvPr userDrawn="1"/>
        </p:nvGrpSpPr>
        <p:grpSpPr>
          <a:xfrm>
            <a:off x="948997" y="5857380"/>
            <a:ext cx="10294006" cy="864095"/>
            <a:chOff x="381286" y="3780632"/>
            <a:chExt cx="10294006" cy="864095"/>
          </a:xfrm>
        </p:grpSpPr>
        <p:pic>
          <p:nvPicPr>
            <p:cNvPr id="6" name="Image 5" descr="Logo_GALIA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8322" y="3924647"/>
              <a:ext cx="1275095" cy="5312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Groupe 8"/>
            <p:cNvGrpSpPr>
              <a:grpSpLocks/>
            </p:cNvGrpSpPr>
            <p:nvPr/>
          </p:nvGrpSpPr>
          <p:grpSpPr bwMode="auto">
            <a:xfrm>
              <a:off x="1962324" y="3906929"/>
              <a:ext cx="956065" cy="521774"/>
              <a:chOff x="304" y="359"/>
              <a:chExt cx="740" cy="493"/>
            </a:xfrm>
          </p:grpSpPr>
          <p:pic>
            <p:nvPicPr>
              <p:cNvPr id="16" name="Picture 26" descr="ASD_logo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4" y="359"/>
                <a:ext cx="668" cy="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" name="Picture 27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" y="620"/>
                <a:ext cx="690" cy="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286" y="3852639"/>
              <a:ext cx="1004974" cy="546941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C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DDDDDD"/>
                    </a:outerShdw>
                  </a:effectLst>
                </a14:hiddenEffects>
              </a:ext>
            </a:extLst>
          </p:spPr>
        </p:pic>
        <p:grpSp>
          <p:nvGrpSpPr>
            <p:cNvPr id="9" name="Group 14"/>
            <p:cNvGrpSpPr>
              <a:grpSpLocks/>
            </p:cNvGrpSpPr>
            <p:nvPr/>
          </p:nvGrpSpPr>
          <p:grpSpPr bwMode="auto">
            <a:xfrm>
              <a:off x="8443044" y="3847411"/>
              <a:ext cx="1187662" cy="797316"/>
              <a:chOff x="6525" y="12183"/>
              <a:chExt cx="1755" cy="1317"/>
            </a:xfrm>
          </p:grpSpPr>
          <p:sp>
            <p:nvSpPr>
              <p:cNvPr id="14" name="Text Box 29"/>
              <p:cNvSpPr txBox="1">
                <a:spLocks noChangeArrowheads="1"/>
              </p:cNvSpPr>
              <p:nvPr/>
            </p:nvSpPr>
            <p:spPr bwMode="auto">
              <a:xfrm>
                <a:off x="6525" y="12884"/>
                <a:ext cx="1755" cy="6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ts val="1000"/>
                  </a:spcAft>
                </a:pPr>
                <a:r>
                  <a:rPr lang="fr-FR" b="1" i="1" dirty="0">
                    <a:solidFill>
                      <a:srgbClr val="000000"/>
                    </a:solidFill>
                    <a:cs typeface="Arial" pitchFamily="34" charset="0"/>
                  </a:rPr>
                  <a:t>PDES, Inc.</a:t>
                </a:r>
                <a:endParaRPr lang="fr-FR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15" name="Picture 30" descr="pdesinc_gold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5" y="12183"/>
                <a:ext cx="858" cy="8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0" name="Picture 2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6868" y="3996655"/>
              <a:ext cx="1192160" cy="392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2660" y="3996655"/>
              <a:ext cx="1432342" cy="3672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3163" y="3780632"/>
              <a:ext cx="1152129" cy="6867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Objet 19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6737" y="3852640"/>
              <a:ext cx="554139" cy="622598"/>
            </a:xfrm>
            <a:prstGeom prst="rect">
              <a:avLst/>
            </a:prstGeom>
            <a:noFill/>
          </p:spPr>
        </p:pic>
      </p:grpSp>
    </p:spTree>
    <p:extLst/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A35252-53B9-714C-A75F-D745B4875A68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t>25/04/2018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STEP AP242 Management Call - 12 Dec. 2017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B6CFE-E656-428F-A09E-EDBE6ED80C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75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67" r:id="rId6"/>
    <p:sldLayoutId id="2147483668" r:id="rId7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5440" y="1061403"/>
            <a:ext cx="9144000" cy="1763077"/>
          </a:xfrm>
        </p:spPr>
        <p:txBody>
          <a:bodyPr>
            <a:normAutofit/>
          </a:bodyPr>
          <a:lstStyle/>
          <a:p>
            <a:r>
              <a:rPr lang="fr-FR" sz="4800" dirty="0"/>
              <a:t>AIA – ASD Interoperability confcal</a:t>
            </a:r>
            <a:br>
              <a:rPr lang="fr-FR" sz="4800" dirty="0"/>
            </a:br>
            <a:r>
              <a:rPr lang="fr-FR" sz="4800" dirty="0"/>
              <a:t>on the 25th of April 2018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5200" y="3337878"/>
            <a:ext cx="10932160" cy="1655762"/>
          </a:xfrm>
        </p:spPr>
        <p:txBody>
          <a:bodyPr>
            <a:normAutofit/>
          </a:bodyPr>
          <a:lstStyle/>
          <a:p>
            <a:r>
              <a:rPr lang="fr-FR" sz="3600" dirty="0" err="1" smtClean="0"/>
              <a:t>Preparation</a:t>
            </a:r>
            <a:r>
              <a:rPr lang="fr-FR" sz="3600" dirty="0" smtClean="0"/>
              <a:t> of AP242 Roadmap </a:t>
            </a:r>
            <a:br>
              <a:rPr lang="fr-FR" sz="3600" dirty="0" smtClean="0"/>
            </a:br>
            <a:r>
              <a:rPr lang="fr-FR" sz="3600" dirty="0" smtClean="0"/>
              <a:t>and of AP242 ed3 project</a:t>
            </a:r>
            <a:endParaRPr lang="fr-FR" sz="36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0" y="360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 sz="4800" dirty="0" smtClean="0"/>
          </a:p>
          <a:p>
            <a:endParaRPr lang="fr-FR" sz="4800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143760" y="4719638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sz="2800" dirty="0" smtClean="0"/>
              <a:t>Prepared by:</a:t>
            </a:r>
          </a:p>
          <a:p>
            <a:pPr algn="r"/>
            <a:r>
              <a:rPr lang="fr-FR" sz="2800" dirty="0" smtClean="0"/>
              <a:t>Thom BLUHM (Boeing) , Kevin POWELL (Boeing)</a:t>
            </a:r>
            <a:br>
              <a:rPr lang="fr-FR" sz="2800" dirty="0" smtClean="0"/>
            </a:br>
            <a:r>
              <a:rPr lang="fr-FR" sz="2800" dirty="0" smtClean="0"/>
              <a:t>Jean BRANGE (AFNeT), Jean-Yves DELAUNAY (Airbus)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86068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1650" y="0"/>
            <a:ext cx="6516666" cy="6800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563" y="1152525"/>
            <a:ext cx="558008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Review of the types of </a:t>
            </a:r>
            <a:br>
              <a:rPr lang="en-US" sz="3200" dirty="0" smtClean="0"/>
            </a:br>
            <a:r>
              <a:rPr lang="en-US" sz="3200" dirty="0" smtClean="0"/>
              <a:t>Digital Technological Processes / categories of parts </a:t>
            </a:r>
          </a:p>
          <a:p>
            <a:pPr algn="ctr"/>
            <a:r>
              <a:rPr lang="en-US" sz="3200" dirty="0" smtClean="0"/>
              <a:t>to be taken into account </a:t>
            </a:r>
            <a:br>
              <a:rPr lang="en-US" sz="3200" dirty="0" smtClean="0"/>
            </a:br>
            <a:r>
              <a:rPr lang="en-US" sz="3200" dirty="0" smtClean="0"/>
              <a:t>to support </a:t>
            </a:r>
            <a:r>
              <a:rPr lang="en-US" sz="3200" u="sng" dirty="0" smtClean="0"/>
              <a:t>3D </a:t>
            </a:r>
            <a:r>
              <a:rPr lang="en-US" sz="3200" u="sng" dirty="0"/>
              <a:t>semantic</a:t>
            </a:r>
            <a:r>
              <a:rPr lang="en-US" sz="3200" u="sng" dirty="0" smtClean="0"/>
              <a:t> MBD </a:t>
            </a:r>
            <a:r>
              <a:rPr lang="en-US" sz="3200" u="sng" dirty="0"/>
              <a:t>interoperability</a:t>
            </a:r>
            <a:endParaRPr lang="en-US" sz="3200" u="sng" dirty="0" smtClean="0"/>
          </a:p>
          <a:p>
            <a:endParaRPr lang="en-US" sz="3200" dirty="0"/>
          </a:p>
          <a:p>
            <a:pPr algn="ctr"/>
            <a:r>
              <a:rPr lang="en-US" sz="3200" dirty="0" smtClean="0"/>
              <a:t>: to be completed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30403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F59BF47A-646D-4D4D-8F04-1A95C8F12EE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3FF00"/>
          </a:solidFill>
        </p:spPr>
        <p:txBody>
          <a:bodyPr wrap="none">
            <a:noAutofit/>
          </a:bodyPr>
          <a:lstStyle/>
          <a:p>
            <a:r>
              <a:rPr lang="en-GB" b="1" dirty="0"/>
              <a:t>Governance :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D1552444-8406-DD44-BB4A-FB4192449420}"/>
              </a:ext>
            </a:extLst>
          </p:cNvPr>
          <p:cNvSpPr/>
          <p:nvPr/>
        </p:nvSpPr>
        <p:spPr>
          <a:xfrm>
            <a:off x="159390" y="1302500"/>
            <a:ext cx="3808603" cy="2716041"/>
          </a:xfrm>
          <a:prstGeom prst="rect">
            <a:avLst/>
          </a:prstGeom>
          <a:solidFill>
            <a:srgbClr val="FFE7E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33350" indent="-125413"/>
            <a:r>
              <a:rPr lang="en-GB" sz="1600" b="1" dirty="0">
                <a:solidFill>
                  <a:schemeClr val="tx1"/>
                </a:solidFill>
              </a:rPr>
              <a:t>Managed Industry requirements</a:t>
            </a:r>
          </a:p>
          <a:p>
            <a:pPr marL="149225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tx1"/>
                </a:solidFill>
              </a:rPr>
              <a:t>Roadmap workshops</a:t>
            </a:r>
          </a:p>
          <a:p>
            <a:pPr marL="149225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tx1"/>
                </a:solidFill>
              </a:rPr>
              <a:t>Industry presentation and buy-in</a:t>
            </a:r>
          </a:p>
          <a:p>
            <a:pPr marL="266700" lvl="1" indent="-158750">
              <a:buFont typeface="Arial" panose="020B0604020202020204" pitchFamily="34" charset="0"/>
              <a:buChar char="•"/>
            </a:pPr>
            <a:r>
              <a:rPr lang="en-GB" sz="1050" i="1" dirty="0">
                <a:solidFill>
                  <a:schemeClr val="tx1"/>
                </a:solidFill>
              </a:rPr>
              <a:t>Issue with ISO NWI process (action Kenny) , need to rely on PDES for US , </a:t>
            </a:r>
            <a:r>
              <a:rPr lang="en-GB" sz="1050" i="1" dirty="0" err="1">
                <a:solidFill>
                  <a:schemeClr val="tx1"/>
                </a:solidFill>
              </a:rPr>
              <a:t>AFNeT</a:t>
            </a:r>
            <a:r>
              <a:rPr lang="en-GB" sz="1050" i="1" dirty="0">
                <a:solidFill>
                  <a:schemeClr val="tx1"/>
                </a:solidFill>
              </a:rPr>
              <a:t> + </a:t>
            </a:r>
            <a:r>
              <a:rPr lang="en-GB" sz="1050" i="1" dirty="0" err="1">
                <a:solidFill>
                  <a:schemeClr val="tx1"/>
                </a:solidFill>
              </a:rPr>
              <a:t>Prostep</a:t>
            </a:r>
            <a:r>
              <a:rPr lang="en-GB" sz="1050" i="1" dirty="0">
                <a:solidFill>
                  <a:schemeClr val="tx1"/>
                </a:solidFill>
              </a:rPr>
              <a:t> for EU, </a:t>
            </a:r>
          </a:p>
          <a:p>
            <a:pPr marL="149225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tx1"/>
                </a:solidFill>
              </a:rPr>
              <a:t>242 White Paper </a:t>
            </a:r>
          </a:p>
          <a:p>
            <a:pPr marL="149225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tx1"/>
                </a:solidFill>
              </a:rPr>
              <a:t>AP242 ed3 PWI (May 2018) w/ draft White Paper</a:t>
            </a:r>
          </a:p>
          <a:p>
            <a:pPr marL="149225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tx1"/>
                </a:solidFill>
              </a:rPr>
              <a:t>AP242 ed3 NWI (November 2018) w/ validated White Paper</a:t>
            </a:r>
          </a:p>
          <a:p>
            <a:pPr marL="149225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tx1"/>
                </a:solidFill>
              </a:rPr>
              <a:t>Defines scope </a:t>
            </a:r>
          </a:p>
          <a:p>
            <a:pPr marL="225425" lvl="1" indent="-142875">
              <a:buFont typeface="Arial" panose="020B0604020202020204" pitchFamily="34" charset="0"/>
              <a:buChar char="•"/>
            </a:pPr>
            <a:r>
              <a:rPr lang="en-GB" sz="1100" i="1" dirty="0">
                <a:solidFill>
                  <a:schemeClr val="tx1"/>
                </a:solidFill>
              </a:rPr>
              <a:t>Scope extensions needs an updated activity Model </a:t>
            </a:r>
          </a:p>
          <a:p>
            <a:pPr marL="149225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tx1"/>
                </a:solidFill>
              </a:rPr>
              <a:t>Use case prioritisation for </a:t>
            </a:r>
            <a:r>
              <a:rPr lang="en-GB" sz="1200" dirty="0" err="1">
                <a:solidFill>
                  <a:schemeClr val="tx1"/>
                </a:solidFill>
              </a:rPr>
              <a:t>implementor</a:t>
            </a:r>
            <a:r>
              <a:rPr lang="en-GB" sz="1200" dirty="0">
                <a:solidFill>
                  <a:schemeClr val="tx1"/>
                </a:solidFill>
              </a:rPr>
              <a:t> Forums </a:t>
            </a:r>
          </a:p>
          <a:p>
            <a:pPr indent="-374650">
              <a:buFont typeface="Arial" panose="020B0604020202020204" pitchFamily="34" charset="0"/>
              <a:buChar char="•"/>
            </a:pPr>
            <a:endParaRPr lang="en-GB" sz="1200" i="1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E084B3D-34AF-2C43-9C4F-57CA4C99C0B6}"/>
              </a:ext>
            </a:extLst>
          </p:cNvPr>
          <p:cNvSpPr/>
          <p:nvPr/>
        </p:nvSpPr>
        <p:spPr>
          <a:xfrm>
            <a:off x="4173522" y="1302500"/>
            <a:ext cx="3808603" cy="2716041"/>
          </a:xfrm>
          <a:prstGeom prst="rect">
            <a:avLst/>
          </a:prstGeom>
          <a:solidFill>
            <a:srgbClr val="FFF4E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b="1" dirty="0">
                <a:solidFill>
                  <a:schemeClr val="tx1"/>
                </a:solidFill>
              </a:rPr>
              <a:t>Library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SMRL v9 for 242 FDIS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SMRL v10 for 239 ed3 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produce 2 SMRL per year ? 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Need to suppress the patch step 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tx1"/>
                </a:solidFill>
              </a:rPr>
              <a:t>Need to clean the </a:t>
            </a:r>
            <a:r>
              <a:rPr lang="en-GB" sz="1200" dirty="0" err="1">
                <a:solidFill>
                  <a:schemeClr val="tx1"/>
                </a:solidFill>
              </a:rPr>
              <a:t>stepmod</a:t>
            </a:r>
            <a:r>
              <a:rPr lang="en-GB" sz="1200" dirty="0">
                <a:solidFill>
                  <a:schemeClr val="tx1"/>
                </a:solidFill>
              </a:rPr>
              <a:t> source files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tx1"/>
                </a:solidFill>
              </a:rPr>
              <a:t>Define the library management using Agile method 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tx1"/>
                </a:solidFill>
              </a:rPr>
              <a:t>Recommended practice for </a:t>
            </a:r>
            <a:r>
              <a:rPr lang="en-GB" sz="1200" dirty="0" err="1">
                <a:solidFill>
                  <a:schemeClr val="tx1"/>
                </a:solidFill>
              </a:rPr>
              <a:t>stepmod</a:t>
            </a:r>
            <a:r>
              <a:rPr lang="en-GB" sz="1200" dirty="0">
                <a:solidFill>
                  <a:schemeClr val="tx1"/>
                </a:solidFill>
              </a:rPr>
              <a:t> 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tx1"/>
                </a:solidFill>
              </a:rPr>
              <a:t>Complete build automation (continuous integration)</a:t>
            </a:r>
            <a:endParaRPr lang="en-GB" sz="1200" dirty="0">
              <a:solidFill>
                <a:prstClr val="black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F027DD3C-623F-FE48-9E8A-AACDB00F0084}"/>
              </a:ext>
            </a:extLst>
          </p:cNvPr>
          <p:cNvSpPr/>
          <p:nvPr/>
        </p:nvSpPr>
        <p:spPr>
          <a:xfrm>
            <a:off x="8187654" y="1302500"/>
            <a:ext cx="3808603" cy="2716041"/>
          </a:xfrm>
          <a:prstGeom prst="rect">
            <a:avLst/>
          </a:prstGeom>
          <a:solidFill>
            <a:srgbClr val="F7FFE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b="1" dirty="0" err="1">
                <a:solidFill>
                  <a:schemeClr val="tx1"/>
                </a:solidFill>
              </a:rPr>
              <a:t>Implementor</a:t>
            </a:r>
            <a:r>
              <a:rPr lang="en-GB" sz="1600" b="1" dirty="0">
                <a:solidFill>
                  <a:schemeClr val="tx1"/>
                </a:solidFill>
              </a:rPr>
              <a:t> Forums , Pilots &amp; Recommended practices 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All IF implementing AP242, </a:t>
            </a:r>
            <a:r>
              <a:rPr lang="en-GB" sz="1200" dirty="0" err="1">
                <a:solidFill>
                  <a:prstClr val="black"/>
                </a:solidFill>
              </a:rPr>
              <a:t>eg</a:t>
            </a:r>
            <a:r>
              <a:rPr lang="en-GB" sz="1200" dirty="0">
                <a:solidFill>
                  <a:prstClr val="black"/>
                </a:solidFill>
              </a:rPr>
              <a:t>: </a:t>
            </a:r>
            <a:r>
              <a:rPr lang="en-GB" sz="1200" dirty="0" err="1">
                <a:solidFill>
                  <a:prstClr val="black"/>
                </a:solidFill>
              </a:rPr>
              <a:t>CAx</a:t>
            </a:r>
            <a:r>
              <a:rPr lang="en-GB" sz="1200" dirty="0">
                <a:solidFill>
                  <a:prstClr val="black"/>
                </a:solidFill>
              </a:rPr>
              <a:t>-IF, </a:t>
            </a:r>
            <a:r>
              <a:rPr lang="en-GB" sz="1200" dirty="0" err="1">
                <a:solidFill>
                  <a:prstClr val="black"/>
                </a:solidFill>
              </a:rPr>
              <a:t>xDM</a:t>
            </a:r>
            <a:r>
              <a:rPr lang="en-GB" sz="1200" dirty="0">
                <a:solidFill>
                  <a:prstClr val="black"/>
                </a:solidFill>
              </a:rPr>
              <a:t>-IF, DMDII … ?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Integrated schedule for all Ifs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Test proposals during development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Test new capabilities after DIS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Prequalification of COTS solutions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Visibility on pilots in flight 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Provide bugs to Standards 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Engage with DMDII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Set of tools for self assessment of STEP compliance (</a:t>
            </a:r>
            <a:r>
              <a:rPr lang="en-GB" sz="1200" dirty="0" err="1">
                <a:solidFill>
                  <a:prstClr val="black"/>
                </a:solidFill>
              </a:rPr>
              <a:t>eg</a:t>
            </a:r>
            <a:r>
              <a:rPr lang="en-GB" sz="1200" dirty="0">
                <a:solidFill>
                  <a:prstClr val="black"/>
                </a:solidFill>
              </a:rPr>
              <a:t>: NIST STEP File Analyser) 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endParaRPr lang="en-GB" sz="1200" dirty="0">
              <a:solidFill>
                <a:prstClr val="black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B42EDC9-AB58-5E4B-BEDE-D58E41E8FE21}"/>
              </a:ext>
            </a:extLst>
          </p:cNvPr>
          <p:cNvSpPr/>
          <p:nvPr/>
        </p:nvSpPr>
        <p:spPr>
          <a:xfrm>
            <a:off x="159389" y="4085436"/>
            <a:ext cx="3808603" cy="2684478"/>
          </a:xfrm>
          <a:prstGeom prst="rect">
            <a:avLst/>
          </a:prstGeom>
          <a:solidFill>
            <a:srgbClr val="E5FF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b="1" dirty="0">
                <a:solidFill>
                  <a:schemeClr val="tx1"/>
                </a:solidFill>
              </a:rPr>
              <a:t>AP</a:t>
            </a:r>
            <a:r>
              <a:rPr lang="en-GB" sz="1600" dirty="0">
                <a:solidFill>
                  <a:schemeClr val="tx1"/>
                </a:solidFill>
              </a:rPr>
              <a:t>  </a:t>
            </a:r>
            <a:r>
              <a:rPr lang="en-GB" sz="1100" i="1" dirty="0">
                <a:solidFill>
                  <a:schemeClr val="tx1"/>
                </a:solidFill>
              </a:rPr>
              <a:t>(including Implementations and conformance)</a:t>
            </a:r>
            <a:endParaRPr lang="fr-FR" sz="1100" i="1" dirty="0">
              <a:solidFill>
                <a:schemeClr val="tx1"/>
              </a:solidFill>
            </a:endParaRP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AP242 ed2 submission sept 12 208 </a:t>
            </a:r>
            <a:r>
              <a:rPr lang="en-GB" sz="1050" i="1" dirty="0">
                <a:solidFill>
                  <a:prstClr val="black"/>
                </a:solidFill>
              </a:rPr>
              <a:t>(action with Kenny to get some flexibility)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AP dependencies cartography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Activity Model + Conceptual Model </a:t>
            </a:r>
          </a:p>
          <a:p>
            <a:pPr marL="266700" indent="-142875"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prstClr val="black"/>
                </a:solidFill>
              </a:rPr>
              <a:t>AP242 ed2 is not covering the scope of the standard -&gt; need to be updated for AP242 ed3 with a draft in the NWI </a:t>
            </a:r>
          </a:p>
          <a:p>
            <a:pPr marL="149225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Conformance clauses + </a:t>
            </a:r>
            <a:r>
              <a:rPr lang="en-GB" sz="1200" dirty="0" err="1">
                <a:solidFill>
                  <a:prstClr val="black"/>
                </a:solidFill>
              </a:rPr>
              <a:t>UoFs</a:t>
            </a:r>
            <a:r>
              <a:rPr lang="en-GB" sz="1200" dirty="0">
                <a:solidFill>
                  <a:prstClr val="black"/>
                </a:solidFill>
              </a:rPr>
              <a:t> -&gt; to be defined for AP242 ed3 DIS</a:t>
            </a:r>
          </a:p>
          <a:p>
            <a:pPr marL="149225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 AP242 ed3 kick off TBD ( January 2019 ? )</a:t>
            </a:r>
          </a:p>
          <a:p>
            <a:pPr marL="606425" lvl="1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Stakeholders, </a:t>
            </a:r>
          </a:p>
          <a:p>
            <a:pPr marL="149225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AP242 ed3 completed in 18 Months (July 2020 ? )</a:t>
            </a:r>
          </a:p>
          <a:p>
            <a:pPr marL="149225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Define conformance for 242 : normative implementations forms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endParaRPr lang="en-GB" sz="1200" i="1" dirty="0">
              <a:solidFill>
                <a:prstClr val="black"/>
              </a:solidFill>
            </a:endParaRPr>
          </a:p>
          <a:p>
            <a:pPr marL="149225" lvl="0" indent="-149225">
              <a:buFont typeface="Arial" panose="020B0604020202020204" pitchFamily="34" charset="0"/>
              <a:buChar char="•"/>
            </a:pPr>
            <a:endParaRPr lang="en-GB" sz="1200" i="1" dirty="0">
              <a:solidFill>
                <a:prstClr val="black"/>
              </a:solidFill>
            </a:endParaRPr>
          </a:p>
          <a:p>
            <a:endParaRPr lang="en-GB" sz="1200" i="1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8E025939-0016-A34D-B903-EB9B29EB767B}"/>
              </a:ext>
            </a:extLst>
          </p:cNvPr>
          <p:cNvSpPr/>
          <p:nvPr/>
        </p:nvSpPr>
        <p:spPr>
          <a:xfrm>
            <a:off x="4177716" y="4085437"/>
            <a:ext cx="3808603" cy="2684478"/>
          </a:xfrm>
          <a:prstGeom prst="rect">
            <a:avLst/>
          </a:prstGeom>
          <a:solidFill>
            <a:srgbClr val="E5ED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b="1" dirty="0">
                <a:solidFill>
                  <a:schemeClr val="tx1"/>
                </a:solidFill>
              </a:rPr>
              <a:t>Communication</a:t>
            </a:r>
            <a:r>
              <a:rPr lang="en-GB" sz="1600" dirty="0">
                <a:solidFill>
                  <a:schemeClr val="tx1"/>
                </a:solidFill>
              </a:rPr>
              <a:t> </a:t>
            </a:r>
            <a:r>
              <a:rPr lang="en-GB" sz="1100" i="1" dirty="0">
                <a:solidFill>
                  <a:schemeClr val="tx1"/>
                </a:solidFill>
              </a:rPr>
              <a:t>(including education [also for not cad vendors])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Cartography of AP242 communication material / information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Joint conference plan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Define a communication plan 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STEP AP242 web site update 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SC4 online revival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Wiki page update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 err="1">
                <a:solidFill>
                  <a:prstClr val="black"/>
                </a:solidFill>
              </a:rPr>
              <a:t>AFNeT</a:t>
            </a:r>
            <a:r>
              <a:rPr lang="en-GB" sz="1200" dirty="0">
                <a:solidFill>
                  <a:prstClr val="black"/>
                </a:solidFill>
              </a:rPr>
              <a:t> standardisation days , </a:t>
            </a:r>
            <a:r>
              <a:rPr lang="en-GB" sz="1200" dirty="0" err="1">
                <a:solidFill>
                  <a:prstClr val="black"/>
                </a:solidFill>
              </a:rPr>
              <a:t>AFNeT</a:t>
            </a:r>
            <a:r>
              <a:rPr lang="en-GB" sz="1200" dirty="0">
                <a:solidFill>
                  <a:prstClr val="black"/>
                </a:solidFill>
              </a:rPr>
              <a:t> </a:t>
            </a:r>
            <a:r>
              <a:rPr lang="en-GB" sz="1200" dirty="0" err="1">
                <a:solidFill>
                  <a:prstClr val="black"/>
                </a:solidFill>
              </a:rPr>
              <a:t>Prostep</a:t>
            </a:r>
            <a:r>
              <a:rPr lang="en-GB" sz="1200" dirty="0">
                <a:solidFill>
                  <a:prstClr val="black"/>
                </a:solidFill>
              </a:rPr>
              <a:t>  AP242 days, NIST ? GPDIS ? DMDII ? AP238 demonstrations ? 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endParaRPr lang="en-GB" sz="1200" dirty="0">
              <a:solidFill>
                <a:prstClr val="black"/>
              </a:solidFill>
            </a:endParaRPr>
          </a:p>
          <a:p>
            <a:endParaRPr lang="en-GB" sz="1600" i="1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9284D20-F8EF-EA4D-A924-F810BE47BCBB}"/>
              </a:ext>
            </a:extLst>
          </p:cNvPr>
          <p:cNvSpPr/>
          <p:nvPr/>
        </p:nvSpPr>
        <p:spPr>
          <a:xfrm>
            <a:off x="8196043" y="4085438"/>
            <a:ext cx="3808603" cy="2684478"/>
          </a:xfrm>
          <a:prstGeom prst="rect">
            <a:avLst/>
          </a:prstGeom>
          <a:solidFill>
            <a:srgbClr val="FFE5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b="1" dirty="0">
                <a:solidFill>
                  <a:schemeClr val="tx1"/>
                </a:solidFill>
              </a:rPr>
              <a:t>Infrastructure and architecture </a:t>
            </a:r>
            <a:r>
              <a:rPr lang="en-GB" sz="1100" i="1" dirty="0">
                <a:solidFill>
                  <a:schemeClr val="tx1"/>
                </a:solidFill>
              </a:rPr>
              <a:t>(incl. Implementation methods ,incl. </a:t>
            </a:r>
            <a:r>
              <a:rPr lang="en-GB" sz="1100" i="1" dirty="0" err="1">
                <a:solidFill>
                  <a:schemeClr val="tx1"/>
                </a:solidFill>
              </a:rPr>
              <a:t>OpenSource</a:t>
            </a:r>
            <a:r>
              <a:rPr lang="en-GB" sz="1100" i="1" dirty="0">
                <a:solidFill>
                  <a:schemeClr val="tx1"/>
                </a:solidFill>
              </a:rPr>
              <a:t> software)</a:t>
            </a:r>
          </a:p>
          <a:p>
            <a:r>
              <a:rPr lang="en-GB" sz="1100" i="1" dirty="0">
                <a:solidFill>
                  <a:schemeClr val="tx1"/>
                </a:solidFill>
              </a:rPr>
              <a:t>Maintenance for tools (</a:t>
            </a:r>
            <a:r>
              <a:rPr lang="en-GB" sz="1100" i="1" dirty="0" err="1">
                <a:solidFill>
                  <a:schemeClr val="tx1"/>
                </a:solidFill>
              </a:rPr>
              <a:t>shtolo</a:t>
            </a:r>
            <a:r>
              <a:rPr lang="en-GB" sz="1100" i="1" dirty="0">
                <a:solidFill>
                  <a:schemeClr val="tx1"/>
                </a:solidFill>
              </a:rPr>
              <a:t> updates)</a:t>
            </a:r>
          </a:p>
          <a:p>
            <a:pPr marL="149225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Move from step mod to ISO </a:t>
            </a:r>
          </a:p>
          <a:p>
            <a:pPr marL="317500" lvl="1" indent="-15875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With a clean data set</a:t>
            </a:r>
          </a:p>
          <a:p>
            <a:pPr marL="49213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Move Bugzilla to Jira</a:t>
            </a:r>
          </a:p>
          <a:p>
            <a:pPr marL="49213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Definition of Domain </a:t>
            </a:r>
          </a:p>
          <a:p>
            <a:pPr marL="49213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Guidance for </a:t>
            </a:r>
            <a:r>
              <a:rPr lang="en-GB" sz="1200" dirty="0" err="1">
                <a:solidFill>
                  <a:prstClr val="black"/>
                </a:solidFill>
              </a:rPr>
              <a:t>UoF</a:t>
            </a:r>
            <a:r>
              <a:rPr lang="en-GB" sz="1200" dirty="0">
                <a:solidFill>
                  <a:prstClr val="black"/>
                </a:solidFill>
              </a:rPr>
              <a:t>, conformance and implementation forms </a:t>
            </a:r>
          </a:p>
          <a:p>
            <a:pPr marL="49213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Maintain infrastructure</a:t>
            </a:r>
          </a:p>
          <a:p>
            <a:pPr marL="49213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Extended Architecture validation and deployment</a:t>
            </a:r>
          </a:p>
          <a:p>
            <a:pPr marL="49213">
              <a:buFont typeface="Arial" panose="020B0604020202020204" pitchFamily="34" charset="0"/>
              <a:buChar char="•"/>
            </a:pPr>
            <a:endParaRPr lang="en-GB" sz="1200" dirty="0">
              <a:solidFill>
                <a:prstClr val="black"/>
              </a:solidFill>
            </a:endParaRPr>
          </a:p>
          <a:p>
            <a:pPr marL="49213">
              <a:buFont typeface="Arial" panose="020B0604020202020204" pitchFamily="34" charset="0"/>
              <a:buChar char="•"/>
            </a:pPr>
            <a:endParaRPr lang="en-GB" sz="1200" dirty="0">
              <a:solidFill>
                <a:prstClr val="black"/>
              </a:solidFill>
            </a:endParaRPr>
          </a:p>
          <a:p>
            <a:pPr marL="49213">
              <a:buFont typeface="Arial" panose="020B0604020202020204" pitchFamily="34" charset="0"/>
              <a:buChar char="•"/>
            </a:pPr>
            <a:endParaRPr lang="en-GB" sz="1200" dirty="0">
              <a:solidFill>
                <a:prstClr val="black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59E78BA-E935-8241-93ED-EE42092E6DC0}"/>
              </a:ext>
            </a:extLst>
          </p:cNvPr>
          <p:cNvSpPr/>
          <p:nvPr/>
        </p:nvSpPr>
        <p:spPr>
          <a:xfrm>
            <a:off x="-357051" y="81822"/>
            <a:ext cx="12666818" cy="1153781"/>
          </a:xfrm>
          <a:prstGeom prst="rect">
            <a:avLst/>
          </a:prstGeom>
        </p:spPr>
        <p:txBody>
          <a:bodyPr wrap="none" numCol="3">
            <a:noAutofit/>
          </a:bodyPr>
          <a:lstStyle/>
          <a:p>
            <a:pPr marL="450850"/>
            <a:r>
              <a:rPr lang="en-GB" sz="1200" b="1" dirty="0"/>
              <a:t>	</a:t>
            </a:r>
          </a:p>
          <a:p>
            <a:pPr marL="538163" indent="-173038">
              <a:buFont typeface="Arial" panose="020B0604020202020204" pitchFamily="34" charset="0"/>
              <a:buChar char="•"/>
            </a:pPr>
            <a:r>
              <a:rPr lang="en-GB" sz="1200" b="1" dirty="0"/>
              <a:t>Stakeholders</a:t>
            </a:r>
            <a:r>
              <a:rPr lang="en-GB" sz="1200" dirty="0"/>
              <a:t> : </a:t>
            </a:r>
            <a:r>
              <a:rPr lang="en-GB" sz="1200" dirty="0" err="1"/>
              <a:t>AFNeT</a:t>
            </a:r>
            <a:r>
              <a:rPr lang="en-GB" sz="1200" dirty="0"/>
              <a:t>, PDES </a:t>
            </a:r>
            <a:r>
              <a:rPr lang="en-GB" sz="1200" dirty="0" err="1"/>
              <a:t>Inc</a:t>
            </a:r>
            <a:r>
              <a:rPr lang="en-GB" sz="1200" dirty="0"/>
              <a:t>, </a:t>
            </a:r>
            <a:r>
              <a:rPr lang="en-GB" sz="1200" dirty="0" err="1"/>
              <a:t>Prostep</a:t>
            </a:r>
            <a:r>
              <a:rPr lang="en-GB" sz="1200" dirty="0"/>
              <a:t> , AIA, ASD, A&amp;D PLM AG, JAMA, SC4, some NBs</a:t>
            </a:r>
          </a:p>
          <a:p>
            <a:pPr marL="536575" indent="-171450">
              <a:buFont typeface="Arial" panose="020B0604020202020204" pitchFamily="34" charset="0"/>
              <a:buChar char="•"/>
            </a:pPr>
            <a:r>
              <a:rPr lang="en-GB" sz="1200" dirty="0"/>
              <a:t>White paper draft for PWI</a:t>
            </a:r>
          </a:p>
          <a:p>
            <a:pPr marL="536575" indent="-171450">
              <a:buFont typeface="Arial" panose="020B0604020202020204" pitchFamily="34" charset="0"/>
              <a:buChar char="•"/>
            </a:pPr>
            <a:r>
              <a:rPr lang="en-GB" sz="1200" dirty="0"/>
              <a:t>General MoU for overall standardization / IF / communication activities  (specifies the project charters)</a:t>
            </a:r>
          </a:p>
          <a:p>
            <a:pPr marL="450850" indent="-85725">
              <a:buFont typeface="Arial" panose="020B0604020202020204" pitchFamily="34" charset="0"/>
              <a:buChar char="•"/>
            </a:pPr>
            <a:r>
              <a:rPr lang="en-GB" sz="1200" dirty="0"/>
              <a:t>Charter per project referencing the above MOU, identifying the stakeholders , project plan, resources, commitments</a:t>
            </a:r>
          </a:p>
          <a:p>
            <a:pPr marL="450850" indent="-85725">
              <a:buFont typeface="Arial" panose="020B0604020202020204" pitchFamily="34" charset="0"/>
              <a:buChar char="•"/>
            </a:pPr>
            <a:r>
              <a:rPr lang="en-GB" sz="1200" dirty="0"/>
              <a:t>5 years vision </a:t>
            </a:r>
          </a:p>
          <a:p>
            <a:pPr marL="450850" indent="-85725">
              <a:buFont typeface="Arial" panose="020B0604020202020204" pitchFamily="34" charset="0"/>
              <a:buChar char="•"/>
            </a:pPr>
            <a:r>
              <a:rPr lang="en-GB" sz="1200" dirty="0"/>
              <a:t>programme management</a:t>
            </a:r>
          </a:p>
          <a:p>
            <a:pPr marL="450850" indent="-85725">
              <a:buFont typeface="Arial" panose="020B0604020202020204" pitchFamily="34" charset="0"/>
              <a:buChar char="•"/>
            </a:pPr>
            <a:r>
              <a:rPr lang="en-GB" sz="1200" dirty="0"/>
              <a:t>relationships &amp; VEN Diagram </a:t>
            </a:r>
          </a:p>
          <a:p>
            <a:pPr marL="450850" indent="-85725">
              <a:buFont typeface="Arial" panose="020B0604020202020204" pitchFamily="34" charset="0"/>
              <a:buChar char="•"/>
            </a:pPr>
            <a:r>
              <a:rPr lang="en-GB" sz="1200" dirty="0"/>
              <a:t>resources,  </a:t>
            </a:r>
          </a:p>
        </p:txBody>
      </p:sp>
      <p:sp>
        <p:nvSpPr>
          <p:cNvPr id="2" name="Bouton d'action : Retour 1">
            <a:hlinkClick r:id="rId2" action="ppaction://hlinksldjump" highlightClick="1"/>
          </p:cNvPr>
          <p:cNvSpPr/>
          <p:nvPr/>
        </p:nvSpPr>
        <p:spPr>
          <a:xfrm>
            <a:off x="11043920" y="314960"/>
            <a:ext cx="589280" cy="640080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64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121285"/>
            <a:ext cx="10515600" cy="6508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Introduction - context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1760" y="951865"/>
            <a:ext cx="12080240" cy="4351338"/>
          </a:xfrm>
        </p:spPr>
        <p:txBody>
          <a:bodyPr>
            <a:noAutofit/>
          </a:bodyPr>
          <a:lstStyle/>
          <a:p>
            <a:r>
              <a:rPr lang="en-US" dirty="0" smtClean="0"/>
              <a:t>Standards for MB Engineering become critical enablers </a:t>
            </a:r>
            <a:br>
              <a:rPr lang="en-US" dirty="0" smtClean="0"/>
            </a:br>
            <a:r>
              <a:rPr lang="en-US" dirty="0" smtClean="0"/>
              <a:t>to support the digital threads and the MB Entreprise</a:t>
            </a:r>
          </a:p>
          <a:p>
            <a:r>
              <a:rPr lang="en-US" dirty="0" smtClean="0"/>
              <a:t>STEP AP242 is the cornerstone standard for </a:t>
            </a:r>
            <a:br>
              <a:rPr lang="en-US" dirty="0" smtClean="0"/>
            </a:br>
            <a:r>
              <a:rPr lang="en-US" dirty="0" smtClean="0"/>
              <a:t>3D MB Definition, part of the suite of</a:t>
            </a:r>
            <a:br>
              <a:rPr lang="en-US" dirty="0" smtClean="0"/>
            </a:br>
            <a:r>
              <a:rPr lang="en-US" dirty="0" smtClean="0"/>
              <a:t> STEP APs covering</a:t>
            </a:r>
            <a:r>
              <a:rPr lang="en-US" dirty="0"/>
              <a:t> </a:t>
            </a:r>
            <a:r>
              <a:rPr lang="en-US" dirty="0" smtClean="0"/>
              <a:t>the full product life cycle</a:t>
            </a:r>
          </a:p>
          <a:p>
            <a:pPr marL="263525" indent="-263525">
              <a:buNone/>
            </a:pPr>
            <a:r>
              <a:rPr lang="en-US" dirty="0" smtClean="0">
                <a:sym typeface="Wingdings" panose="05000000000000000000" pitchFamily="2" charset="2"/>
              </a:rPr>
              <a:t></a:t>
            </a:r>
            <a:r>
              <a:rPr lang="en-US" dirty="0" smtClean="0"/>
              <a:t>Preparation of continuous enhancements </a:t>
            </a:r>
            <a:br>
              <a:rPr lang="en-US" dirty="0" smtClean="0"/>
            </a:br>
            <a:r>
              <a:rPr lang="en-US" dirty="0" smtClean="0"/>
              <a:t>and development of new capabilities of AP242: </a:t>
            </a:r>
          </a:p>
          <a:p>
            <a:pPr lvl="1"/>
            <a:r>
              <a:rPr lang="en-US" dirty="0" smtClean="0"/>
              <a:t>ALM, 3D PMI, tubing, </a:t>
            </a:r>
            <a:r>
              <a:rPr lang="en-US" dirty="0" err="1" smtClean="0"/>
              <a:t>etc</a:t>
            </a:r>
            <a:r>
              <a:rPr lang="en-US" dirty="0" smtClean="0"/>
              <a:t> </a:t>
            </a:r>
          </a:p>
          <a:p>
            <a:r>
              <a:rPr lang="en-US" dirty="0" smtClean="0"/>
              <a:t>Industry  requirements to deliver business values of the ISO 10303 standards</a:t>
            </a:r>
            <a:br>
              <a:rPr lang="en-US" dirty="0" smtClean="0"/>
            </a:br>
            <a:r>
              <a:rPr lang="en-US" dirty="0" smtClean="0"/>
              <a:t>by reducing the development duration to 18 months, based on Agile principles</a:t>
            </a:r>
          </a:p>
          <a:p>
            <a:pPr marL="355600" indent="-355600">
              <a:buNone/>
            </a:pPr>
            <a:r>
              <a:rPr lang="en-US" dirty="0" smtClean="0">
                <a:sym typeface="Wingdings" panose="05000000000000000000" pitchFamily="2" charset="2"/>
              </a:rPr>
              <a:t></a:t>
            </a:r>
            <a:r>
              <a:rPr lang="en-US" dirty="0" smtClean="0"/>
              <a:t>Preparation of AP242  ED.3: PWI: July 2018, NWI: Oct. 2018, start: Jan. 2019</a:t>
            </a:r>
            <a:br>
              <a:rPr lang="en-US" dirty="0" smtClean="0"/>
            </a:br>
            <a:r>
              <a:rPr lang="en-US" dirty="0" smtClean="0"/>
              <a:t>with the STEP AP242 five years roadmap  V1 : Oct. 2018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080" y="1786709"/>
            <a:ext cx="4651694" cy="230922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655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130A549-65E4-6C40-A352-F15E6FD16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240" y="202565"/>
            <a:ext cx="12192000" cy="742315"/>
          </a:xfrm>
        </p:spPr>
        <p:txBody>
          <a:bodyPr>
            <a:noAutofit/>
          </a:bodyPr>
          <a:lstStyle/>
          <a:p>
            <a:r>
              <a:rPr lang="fr-FR" sz="3200" b="1" dirty="0" smtClean="0"/>
              <a:t>Objectives of the 9th of March 2018 meeting in Asheville</a:t>
            </a:r>
            <a:br>
              <a:rPr lang="fr-FR" sz="3200" b="1" dirty="0" smtClean="0"/>
            </a:br>
            <a:r>
              <a:rPr lang="fr-FR" sz="3200" b="1" dirty="0" smtClean="0"/>
              <a:t>: to </a:t>
            </a:r>
            <a:r>
              <a:rPr lang="fr-FR" sz="3200" b="1" dirty="0" err="1" smtClean="0"/>
              <a:t>prepare</a:t>
            </a:r>
            <a:r>
              <a:rPr lang="fr-FR" sz="3200" b="1" dirty="0" smtClean="0"/>
              <a:t> the 5 </a:t>
            </a:r>
            <a:r>
              <a:rPr lang="fr-FR" sz="3200" b="1" dirty="0" err="1" smtClean="0"/>
              <a:t>years</a:t>
            </a:r>
            <a:r>
              <a:rPr lang="fr-FR" sz="3200" b="1" dirty="0" smtClean="0"/>
              <a:t> roadmap of AP242 and the AP242 ed3 project</a:t>
            </a:r>
            <a:endParaRPr lang="fr-FR" sz="32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CF40872-73B4-5F4E-A7BC-3F273FA1B4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240" y="1419412"/>
            <a:ext cx="12049760" cy="4401951"/>
          </a:xfrm>
        </p:spPr>
        <p:txBody>
          <a:bodyPr lIns="36000" rIns="0">
            <a:noAutofit/>
          </a:bodyPr>
          <a:lstStyle/>
          <a:p>
            <a:r>
              <a:rPr lang="fr-FR" dirty="0"/>
              <a:t>AP242 5 </a:t>
            </a:r>
            <a:r>
              <a:rPr lang="fr-FR" dirty="0" err="1"/>
              <a:t>years</a:t>
            </a:r>
            <a:r>
              <a:rPr lang="fr-FR" dirty="0"/>
              <a:t> roadmap White </a:t>
            </a:r>
            <a:r>
              <a:rPr lang="fr-FR" dirty="0" err="1"/>
              <a:t>paper</a:t>
            </a:r>
            <a:r>
              <a:rPr lang="fr-FR" dirty="0"/>
              <a:t>  </a:t>
            </a:r>
          </a:p>
          <a:p>
            <a:endParaRPr lang="fr-FR" sz="1200" dirty="0"/>
          </a:p>
          <a:p>
            <a:r>
              <a:rPr lang="fr-FR" dirty="0" err="1"/>
              <a:t>Shared</a:t>
            </a:r>
            <a:r>
              <a:rPr lang="fr-FR" dirty="0"/>
              <a:t> vision for </a:t>
            </a:r>
            <a:r>
              <a:rPr lang="fr-FR" dirty="0" err="1"/>
              <a:t>industry</a:t>
            </a:r>
            <a:r>
              <a:rPr lang="fr-FR" dirty="0"/>
              <a:t> on </a:t>
            </a:r>
            <a:r>
              <a:rPr lang="fr-FR" dirty="0" smtClean="0"/>
              <a:t>AP242, </a:t>
            </a:r>
            <a:r>
              <a:rPr lang="fr-FR" dirty="0"/>
              <a:t>in term and </a:t>
            </a:r>
            <a:r>
              <a:rPr lang="fr-FR" dirty="0" smtClean="0"/>
              <a:t>scope, </a:t>
            </a:r>
            <a:r>
              <a:rPr lang="fr-FR" dirty="0"/>
              <a:t>capabilities,  implementations &amp; technologies, </a:t>
            </a:r>
          </a:p>
          <a:p>
            <a:pPr lvl="1"/>
            <a:r>
              <a:rPr lang="fr-FR" dirty="0" err="1"/>
              <a:t>Deliverable</a:t>
            </a:r>
            <a:r>
              <a:rPr lang="fr-FR" dirty="0"/>
              <a:t> : White </a:t>
            </a:r>
            <a:r>
              <a:rPr lang="fr-FR" dirty="0" err="1"/>
              <a:t>paper</a:t>
            </a:r>
            <a:r>
              <a:rPr lang="fr-FR" dirty="0"/>
              <a:t> (</a:t>
            </a:r>
            <a:r>
              <a:rPr lang="fr-FR" dirty="0" err="1"/>
              <a:t>draft</a:t>
            </a:r>
            <a:r>
              <a:rPr lang="fr-FR" dirty="0"/>
              <a:t> </a:t>
            </a:r>
            <a:r>
              <a:rPr lang="fr-FR" dirty="0" smtClean="0"/>
              <a:t>in July, </a:t>
            </a:r>
            <a:r>
              <a:rPr lang="fr-FR" dirty="0"/>
              <a:t>final </a:t>
            </a:r>
            <a:r>
              <a:rPr lang="fr-FR" dirty="0" err="1"/>
              <a:t>September</a:t>
            </a:r>
            <a:r>
              <a:rPr lang="fr-FR" dirty="0"/>
              <a:t>) </a:t>
            </a:r>
          </a:p>
          <a:p>
            <a:pPr lvl="1"/>
            <a:r>
              <a:rPr lang="fr-FR" dirty="0"/>
              <a:t>Regular </a:t>
            </a:r>
            <a:r>
              <a:rPr lang="fr-FR" dirty="0" err="1"/>
              <a:t>webex</a:t>
            </a:r>
            <a:r>
              <a:rPr lang="fr-FR" dirty="0"/>
              <a:t> with </a:t>
            </a:r>
            <a:r>
              <a:rPr lang="fr-FR" dirty="0" err="1"/>
              <a:t>editorial</a:t>
            </a:r>
            <a:r>
              <a:rPr lang="fr-FR" dirty="0"/>
              <a:t> team </a:t>
            </a:r>
            <a:r>
              <a:rPr lang="fr-FR" dirty="0" err="1"/>
              <a:t>until</a:t>
            </a:r>
            <a:r>
              <a:rPr lang="fr-FR" dirty="0"/>
              <a:t>  </a:t>
            </a:r>
            <a:r>
              <a:rPr lang="fr-FR" dirty="0" err="1"/>
              <a:t>September</a:t>
            </a:r>
            <a:r>
              <a:rPr lang="fr-FR" dirty="0"/>
              <a:t> , </a:t>
            </a:r>
            <a:endParaRPr lang="fr-FR" dirty="0" smtClean="0"/>
          </a:p>
          <a:p>
            <a:pPr lvl="1"/>
            <a:r>
              <a:rPr lang="fr-FR" dirty="0" smtClean="0"/>
              <a:t>Face to Face </a:t>
            </a:r>
            <a:r>
              <a:rPr lang="fr-FR" dirty="0"/>
              <a:t>sessions in AFNeT </a:t>
            </a:r>
            <a:r>
              <a:rPr lang="fr-FR" dirty="0" smtClean="0"/>
              <a:t>15th of  </a:t>
            </a:r>
            <a:r>
              <a:rPr lang="fr-FR" dirty="0" err="1" smtClean="0"/>
              <a:t>June</a:t>
            </a:r>
            <a:r>
              <a:rPr lang="fr-FR" dirty="0" smtClean="0"/>
              <a:t> </a:t>
            </a:r>
            <a:r>
              <a:rPr lang="fr-FR" dirty="0" err="1"/>
              <a:t>offsite</a:t>
            </a:r>
            <a:r>
              <a:rPr lang="fr-FR" dirty="0"/>
              <a:t> and PDES </a:t>
            </a:r>
            <a:r>
              <a:rPr lang="fr-FR" dirty="0" err="1" smtClean="0"/>
              <a:t>Inc</a:t>
            </a:r>
            <a:r>
              <a:rPr lang="fr-FR" dirty="0" smtClean="0"/>
              <a:t> </a:t>
            </a:r>
            <a:r>
              <a:rPr lang="fr-FR" dirty="0" err="1" smtClean="0"/>
              <a:t>September</a:t>
            </a:r>
            <a:r>
              <a:rPr lang="fr-FR" dirty="0" smtClean="0"/>
              <a:t> </a:t>
            </a:r>
            <a:r>
              <a:rPr lang="fr-FR" dirty="0" err="1"/>
              <a:t>offsite</a:t>
            </a:r>
            <a:r>
              <a:rPr lang="fr-FR" dirty="0"/>
              <a:t> </a:t>
            </a:r>
          </a:p>
          <a:p>
            <a:pPr marL="0" indent="0">
              <a:buNone/>
            </a:pPr>
            <a:endParaRPr lang="fr-FR" sz="1200" dirty="0"/>
          </a:p>
          <a:p>
            <a:r>
              <a:rPr lang="fr-FR" dirty="0" err="1"/>
              <a:t>Preparation</a:t>
            </a:r>
            <a:r>
              <a:rPr lang="fr-FR" dirty="0"/>
              <a:t> of AP242 </a:t>
            </a:r>
            <a:r>
              <a:rPr lang="fr-FR" dirty="0" smtClean="0"/>
              <a:t>edition 3:</a:t>
            </a:r>
            <a:endParaRPr lang="fr-FR" dirty="0"/>
          </a:p>
          <a:p>
            <a:pPr lvl="1"/>
            <a:r>
              <a:rPr lang="fr-FR" dirty="0"/>
              <a:t>Start a PWI in ISO </a:t>
            </a:r>
            <a:r>
              <a:rPr lang="fr-FR" dirty="0" smtClean="0"/>
              <a:t>with </a:t>
            </a:r>
            <a:r>
              <a:rPr lang="fr-FR" dirty="0"/>
              <a:t>the </a:t>
            </a:r>
            <a:r>
              <a:rPr lang="fr-FR" dirty="0" err="1"/>
              <a:t>draft</a:t>
            </a:r>
            <a:r>
              <a:rPr lang="fr-FR" dirty="0"/>
              <a:t> of the White P</a:t>
            </a:r>
            <a:r>
              <a:rPr lang="fr-FR" dirty="0" smtClean="0"/>
              <a:t>aper </a:t>
            </a:r>
            <a:r>
              <a:rPr lang="fr-FR" dirty="0"/>
              <a:t>, </a:t>
            </a:r>
            <a:r>
              <a:rPr lang="fr-FR" dirty="0" err="1"/>
              <a:t>asking</a:t>
            </a:r>
            <a:r>
              <a:rPr lang="fr-FR" dirty="0"/>
              <a:t> </a:t>
            </a:r>
            <a:r>
              <a:rPr lang="fr-FR" dirty="0" err="1"/>
              <a:t>NBs</a:t>
            </a:r>
            <a:r>
              <a:rPr lang="fr-FR" dirty="0"/>
              <a:t> to </a:t>
            </a:r>
            <a:r>
              <a:rPr lang="fr-FR" dirty="0" err="1"/>
              <a:t>contribute</a:t>
            </a:r>
            <a:r>
              <a:rPr lang="fr-FR" dirty="0"/>
              <a:t> and comment, </a:t>
            </a:r>
            <a:r>
              <a:rPr lang="fr-FR" dirty="0" err="1"/>
              <a:t>results</a:t>
            </a:r>
            <a:r>
              <a:rPr lang="fr-FR" dirty="0"/>
              <a:t> in </a:t>
            </a:r>
            <a:r>
              <a:rPr lang="fr-FR" dirty="0" err="1"/>
              <a:t>September</a:t>
            </a:r>
            <a:endParaRPr lang="fr-FR" dirty="0"/>
          </a:p>
          <a:p>
            <a:pPr lvl="1"/>
            <a:r>
              <a:rPr lang="fr-FR" dirty="0" err="1"/>
              <a:t>Submit</a:t>
            </a:r>
            <a:r>
              <a:rPr lang="fr-FR" dirty="0"/>
              <a:t> a NWI with </a:t>
            </a:r>
            <a:r>
              <a:rPr lang="fr-FR" dirty="0" smtClean="0"/>
              <a:t>scope</a:t>
            </a:r>
            <a:r>
              <a:rPr lang="fr-FR" dirty="0"/>
              <a:t>, </a:t>
            </a:r>
            <a:r>
              <a:rPr lang="fr-FR" dirty="0" err="1"/>
              <a:t>activity</a:t>
            </a:r>
            <a:r>
              <a:rPr lang="fr-FR" dirty="0"/>
              <a:t> </a:t>
            </a:r>
            <a:r>
              <a:rPr lang="fr-FR" dirty="0" err="1"/>
              <a:t>diag</a:t>
            </a:r>
            <a:r>
              <a:rPr lang="fr-FR" dirty="0"/>
              <a:t>, project plan, 5Y Roadmap </a:t>
            </a:r>
            <a:r>
              <a:rPr lang="fr-FR" dirty="0" smtClean="0"/>
              <a:t>WP </a:t>
            </a:r>
            <a:r>
              <a:rPr lang="fr-FR" dirty="0" err="1" smtClean="0"/>
              <a:t>attached</a:t>
            </a:r>
            <a:r>
              <a:rPr lang="fr-FR" dirty="0" smtClean="0"/>
              <a:t> </a:t>
            </a:r>
            <a:r>
              <a:rPr lang="fr-FR" dirty="0"/>
              <a:t>in </a:t>
            </a:r>
            <a:r>
              <a:rPr lang="fr-FR" dirty="0" smtClean="0"/>
              <a:t>Nov. 2018</a:t>
            </a:r>
            <a:endParaRPr lang="fr-FR" dirty="0"/>
          </a:p>
          <a:p>
            <a:pPr lvl="1"/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94626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à coins arrondis 33"/>
          <p:cNvSpPr/>
          <p:nvPr/>
        </p:nvSpPr>
        <p:spPr>
          <a:xfrm>
            <a:off x="802937" y="4829122"/>
            <a:ext cx="4219459" cy="794433"/>
          </a:xfrm>
          <a:prstGeom prst="roundRect">
            <a:avLst/>
          </a:prstGeom>
          <a:solidFill>
            <a:srgbClr val="FFFF89"/>
          </a:solidFill>
          <a:ln w="317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endParaRPr lang="fr-FR" b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33" name="Rectangle à coins arrondis 10"/>
          <p:cNvSpPr/>
          <p:nvPr/>
        </p:nvSpPr>
        <p:spPr>
          <a:xfrm rot="19885712">
            <a:off x="4029433" y="378129"/>
            <a:ext cx="4563167" cy="4467662"/>
          </a:xfrm>
          <a:custGeom>
            <a:avLst/>
            <a:gdLst/>
            <a:ahLst/>
            <a:cxnLst/>
            <a:rect l="l" t="t" r="r" b="b"/>
            <a:pathLst>
              <a:path w="5213417" h="6006043">
                <a:moveTo>
                  <a:pt x="4895454" y="2306725"/>
                </a:moveTo>
                <a:cubicBezTo>
                  <a:pt x="4986332" y="2347606"/>
                  <a:pt x="5067606" y="2415155"/>
                  <a:pt x="5126497" y="2506335"/>
                </a:cubicBezTo>
                <a:cubicBezTo>
                  <a:pt x="5283537" y="2749482"/>
                  <a:pt x="5221934" y="3068603"/>
                  <a:pt x="4988901" y="3219111"/>
                </a:cubicBezTo>
                <a:lnTo>
                  <a:pt x="4964098" y="3231668"/>
                </a:lnTo>
                <a:lnTo>
                  <a:pt x="4953575" y="3241926"/>
                </a:lnTo>
                <a:lnTo>
                  <a:pt x="844927" y="5895566"/>
                </a:lnTo>
                <a:lnTo>
                  <a:pt x="832425" y="5900476"/>
                </a:lnTo>
                <a:lnTo>
                  <a:pt x="817128" y="5912572"/>
                </a:lnTo>
                <a:lnTo>
                  <a:pt x="807500" y="5917581"/>
                </a:lnTo>
                <a:lnTo>
                  <a:pt x="794008" y="5928453"/>
                </a:lnTo>
                <a:cubicBezTo>
                  <a:pt x="648362" y="6022520"/>
                  <a:pt x="470223" y="6028459"/>
                  <a:pt x="318760" y="5960324"/>
                </a:cubicBezTo>
                <a:lnTo>
                  <a:pt x="275393" y="5935629"/>
                </a:lnTo>
                <a:lnTo>
                  <a:pt x="231070" y="5912572"/>
                </a:lnTo>
                <a:cubicBezTo>
                  <a:pt x="91659" y="5822305"/>
                  <a:pt x="0" y="5669441"/>
                  <a:pt x="0" y="5496060"/>
                </a:cubicBezTo>
                <a:lnTo>
                  <a:pt x="1813" y="5478821"/>
                </a:lnTo>
                <a:lnTo>
                  <a:pt x="797" y="5468020"/>
                </a:lnTo>
                <a:lnTo>
                  <a:pt x="2659" y="5448612"/>
                </a:lnTo>
                <a:lnTo>
                  <a:pt x="0" y="5435443"/>
                </a:lnTo>
                <a:lnTo>
                  <a:pt x="0" y="544350"/>
                </a:lnTo>
                <a:lnTo>
                  <a:pt x="2908" y="529945"/>
                </a:lnTo>
                <a:lnTo>
                  <a:pt x="0" y="502297"/>
                </a:lnTo>
                <a:cubicBezTo>
                  <a:pt x="0" y="224886"/>
                  <a:pt x="234647" y="0"/>
                  <a:pt x="524099" y="0"/>
                </a:cubicBezTo>
                <a:cubicBezTo>
                  <a:pt x="813551" y="0"/>
                  <a:pt x="1048198" y="224886"/>
                  <a:pt x="1048198" y="502297"/>
                </a:cubicBezTo>
                <a:lnTo>
                  <a:pt x="1045290" y="529949"/>
                </a:lnTo>
                <a:lnTo>
                  <a:pt x="1048197" y="544350"/>
                </a:lnTo>
                <a:lnTo>
                  <a:pt x="1048197" y="4516466"/>
                </a:lnTo>
                <a:lnTo>
                  <a:pt x="4384881" y="2361413"/>
                </a:lnTo>
                <a:lnTo>
                  <a:pt x="4398556" y="2356042"/>
                </a:lnTo>
                <a:lnTo>
                  <a:pt x="4420207" y="2338597"/>
                </a:lnTo>
                <a:cubicBezTo>
                  <a:pt x="4565852" y="2244529"/>
                  <a:pt x="4743991" y="2238589"/>
                  <a:pt x="4895454" y="2306725"/>
                </a:cubicBezTo>
                <a:close/>
              </a:path>
            </a:pathLst>
          </a:custGeom>
          <a:solidFill>
            <a:schemeClr val="accent5">
              <a:alpha val="5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fr-FR" sz="140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05927" y="117700"/>
            <a:ext cx="10515600" cy="710640"/>
          </a:xfrm>
        </p:spPr>
        <p:txBody>
          <a:bodyPr>
            <a:normAutofit/>
          </a:bodyPr>
          <a:lstStyle/>
          <a:p>
            <a:r>
              <a:rPr lang="en-US" dirty="0" smtClean="0"/>
              <a:t>Process for dev. of AP242 5 years roadmap</a:t>
            </a:r>
            <a:endParaRPr lang="en-US" dirty="0"/>
          </a:p>
        </p:txBody>
      </p:sp>
      <p:sp>
        <p:nvSpPr>
          <p:cNvPr id="11" name="Rectangle à coins arrondis 10"/>
          <p:cNvSpPr/>
          <p:nvPr/>
        </p:nvSpPr>
        <p:spPr>
          <a:xfrm>
            <a:off x="813954" y="3541981"/>
            <a:ext cx="4145707" cy="813209"/>
          </a:xfrm>
          <a:prstGeom prst="roundRect">
            <a:avLst/>
          </a:prstGeom>
          <a:solidFill>
            <a:srgbClr val="FFFF89"/>
          </a:solidFill>
          <a:ln w="317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endParaRPr lang="fr-FR" b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" name="Rectangle à coins arrondis 11"/>
          <p:cNvSpPr/>
          <p:nvPr/>
        </p:nvSpPr>
        <p:spPr>
          <a:xfrm>
            <a:off x="5730704" y="3311917"/>
            <a:ext cx="5458472" cy="136713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endParaRPr lang="fr-FR" b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3" name="Rectangle à coins arrondis 12"/>
          <p:cNvSpPr/>
          <p:nvPr/>
        </p:nvSpPr>
        <p:spPr>
          <a:xfrm>
            <a:off x="5811624" y="3449593"/>
            <a:ext cx="1737403" cy="91456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000" b="1" dirty="0" smtClean="0">
                <a:solidFill>
                  <a:schemeClr val="tx1"/>
                </a:solidFill>
                <a:latin typeface="+mj-lt"/>
                <a:cs typeface="Arial"/>
              </a:rPr>
              <a:t>AP242 </a:t>
            </a:r>
            <a:r>
              <a:rPr lang="fr-FR" sz="2000" b="1" dirty="0" smtClean="0">
                <a:solidFill>
                  <a:srgbClr val="FF0000"/>
                </a:solidFill>
                <a:latin typeface="+mj-lt"/>
                <a:cs typeface="Arial"/>
              </a:rPr>
              <a:t>ed(N) </a:t>
            </a:r>
            <a:r>
              <a:rPr lang="fr-FR" sz="1600" b="1" dirty="0">
                <a:latin typeface="+mj-lt"/>
                <a:cs typeface="Arial"/>
              </a:rPr>
              <a:t/>
            </a:r>
            <a:br>
              <a:rPr lang="fr-FR" sz="1600" b="1" dirty="0">
                <a:latin typeface="+mj-lt"/>
                <a:cs typeface="Arial"/>
              </a:rPr>
            </a:br>
            <a:r>
              <a:rPr lang="fr-FR" b="1" dirty="0" smtClean="0">
                <a:latin typeface="+mj-lt"/>
                <a:cs typeface="Arial"/>
              </a:rPr>
              <a:t>Implementation</a:t>
            </a:r>
            <a:r>
              <a:rPr lang="fr-FR" b="1" dirty="0">
                <a:latin typeface="+mj-lt"/>
                <a:cs typeface="Arial"/>
              </a:rPr>
              <a:t/>
            </a:r>
            <a:br>
              <a:rPr lang="fr-FR" b="1" dirty="0">
                <a:latin typeface="+mj-lt"/>
                <a:cs typeface="Arial"/>
              </a:rPr>
            </a:br>
            <a:r>
              <a:rPr lang="fr-FR" b="1" dirty="0" smtClean="0">
                <a:latin typeface="+mj-lt"/>
                <a:cs typeface="Arial"/>
              </a:rPr>
              <a:t>guidelines</a:t>
            </a:r>
            <a:endParaRPr lang="fr-FR" sz="2000" b="1" dirty="0">
              <a:latin typeface="+mj-lt"/>
              <a:cs typeface="Arial"/>
            </a:endParaRPr>
          </a:p>
        </p:txBody>
      </p:sp>
      <p:sp>
        <p:nvSpPr>
          <p:cNvPr id="14" name="Rectangle à coins arrondis 13"/>
          <p:cNvSpPr/>
          <p:nvPr/>
        </p:nvSpPr>
        <p:spPr>
          <a:xfrm>
            <a:off x="8328956" y="3449593"/>
            <a:ext cx="2772000" cy="91456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b="1" dirty="0">
                <a:solidFill>
                  <a:schemeClr val="bg2">
                    <a:lumMod val="10000"/>
                  </a:schemeClr>
                </a:solidFill>
              </a:rPr>
              <a:t>STEP</a:t>
            </a:r>
            <a:r>
              <a:rPr lang="fr-FR" b="1" dirty="0">
                <a:solidFill>
                  <a:schemeClr val="tx1"/>
                </a:solidFill>
              </a:rPr>
              <a:t> AP242 </a:t>
            </a:r>
            <a:r>
              <a:rPr lang="fr-FR" b="1" dirty="0">
                <a:solidFill>
                  <a:srgbClr val="FF0000"/>
                </a:solidFill>
              </a:rPr>
              <a:t> </a:t>
            </a:r>
            <a:r>
              <a:rPr lang="fr-FR" b="1" dirty="0"/>
              <a:t> </a:t>
            </a:r>
            <a:r>
              <a:rPr lang="fr-FR" b="1" dirty="0" smtClean="0">
                <a:solidFill>
                  <a:srgbClr val="FF0000"/>
                </a:solidFill>
              </a:rPr>
              <a:t>ed(N</a:t>
            </a:r>
            <a:r>
              <a:rPr lang="fr-FR" b="1" dirty="0">
                <a:solidFill>
                  <a:srgbClr val="FF0000"/>
                </a:solidFill>
              </a:rPr>
              <a:t>) </a:t>
            </a:r>
          </a:p>
          <a:p>
            <a:pPr algn="ctr"/>
            <a:r>
              <a:rPr lang="fr-FR" sz="1600" b="1" dirty="0" smtClean="0">
                <a:solidFill>
                  <a:schemeClr val="bg2">
                    <a:lumMod val="10000"/>
                  </a:schemeClr>
                </a:solidFill>
                <a:latin typeface="Arial"/>
                <a:cs typeface="Arial"/>
              </a:rPr>
              <a:t>Interop. </a:t>
            </a:r>
            <a:r>
              <a:rPr lang="fr-FR" sz="1600" b="1" dirty="0">
                <a:solidFill>
                  <a:schemeClr val="bg2">
                    <a:lumMod val="10000"/>
                  </a:schemeClr>
                </a:solidFill>
                <a:latin typeface="Arial"/>
                <a:cs typeface="Arial"/>
              </a:rPr>
              <a:t>Test Rounds</a:t>
            </a:r>
          </a:p>
          <a:p>
            <a:pPr algn="ctr"/>
            <a:r>
              <a:rPr lang="fr-FR" sz="1100" b="1" dirty="0" smtClean="0">
                <a:solidFill>
                  <a:schemeClr val="bg2">
                    <a:lumMod val="10000"/>
                  </a:schemeClr>
                </a:solidFill>
                <a:latin typeface="Arial"/>
                <a:cs typeface="Arial"/>
              </a:rPr>
              <a:t>done </a:t>
            </a:r>
            <a:r>
              <a:rPr lang="fr-FR" sz="1100" b="1" dirty="0">
                <a:solidFill>
                  <a:schemeClr val="bg2">
                    <a:lumMod val="10000"/>
                  </a:schemeClr>
                </a:solidFill>
                <a:latin typeface="Arial"/>
                <a:cs typeface="Arial"/>
              </a:rPr>
              <a:t>by </a:t>
            </a:r>
            <a:r>
              <a:rPr lang="fr-FR" sz="1100" b="1" dirty="0" smtClean="0">
                <a:solidFill>
                  <a:schemeClr val="bg2">
                    <a:lumMod val="10000"/>
                  </a:schemeClr>
                </a:solidFill>
                <a:latin typeface="Arial"/>
                <a:cs typeface="Arial"/>
              </a:rPr>
              <a:t>vendors with </a:t>
            </a:r>
            <a:r>
              <a:rPr lang="fr-FR" sz="1100" b="1" dirty="0">
                <a:solidFill>
                  <a:schemeClr val="bg2">
                    <a:lumMod val="10000"/>
                  </a:schemeClr>
                </a:solidFill>
                <a:latin typeface="Arial"/>
                <a:cs typeface="Arial"/>
              </a:rPr>
              <a:t>industry priorities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1102711" y="2572083"/>
            <a:ext cx="3502592" cy="71292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Requirements &amp; uses cases</a:t>
            </a:r>
          </a:p>
          <a:p>
            <a:r>
              <a:rPr lang="fr-FR" dirty="0"/>
              <a:t>for STEP AP242  </a:t>
            </a:r>
            <a:r>
              <a:rPr lang="fr-FR" dirty="0" smtClean="0">
                <a:solidFill>
                  <a:srgbClr val="FF0000"/>
                </a:solidFill>
              </a:rPr>
              <a:t>edition (N</a:t>
            </a:r>
            <a:r>
              <a:rPr lang="fr-FR" dirty="0">
                <a:solidFill>
                  <a:srgbClr val="FF0000"/>
                </a:solidFill>
              </a:rPr>
              <a:t>) </a:t>
            </a:r>
          </a:p>
        </p:txBody>
      </p:sp>
      <p:sp>
        <p:nvSpPr>
          <p:cNvPr id="17" name="Rectangle à coins arrondis 16"/>
          <p:cNvSpPr/>
          <p:nvPr/>
        </p:nvSpPr>
        <p:spPr>
          <a:xfrm>
            <a:off x="1924958" y="3632418"/>
            <a:ext cx="2991279" cy="644123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000" b="1" dirty="0" smtClean="0">
                <a:solidFill>
                  <a:schemeClr val="tx1"/>
                </a:solidFill>
                <a:latin typeface="Arial"/>
                <a:cs typeface="Arial"/>
              </a:rPr>
              <a:t>Development </a:t>
            </a:r>
            <a:r>
              <a:rPr lang="fr-FR" sz="2000" b="1" dirty="0">
                <a:solidFill>
                  <a:schemeClr val="tx1"/>
                </a:solidFill>
                <a:latin typeface="Arial"/>
                <a:cs typeface="Arial"/>
              </a:rPr>
              <a:t>o</a:t>
            </a:r>
            <a:r>
              <a:rPr lang="fr-FR" sz="2000" b="1" dirty="0" smtClean="0">
                <a:solidFill>
                  <a:schemeClr val="tx1"/>
                </a:solidFill>
                <a:latin typeface="Arial"/>
                <a:cs typeface="Arial"/>
              </a:rPr>
              <a:t>f</a:t>
            </a:r>
            <a:br>
              <a:rPr lang="fr-FR" sz="2000" b="1" dirty="0" smtClean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fr-FR" sz="2000" b="1" dirty="0" smtClean="0">
                <a:solidFill>
                  <a:schemeClr val="tx1"/>
                </a:solidFill>
                <a:latin typeface="Arial"/>
                <a:cs typeface="Arial"/>
              </a:rPr>
              <a:t> STEP AP242</a:t>
            </a:r>
            <a:r>
              <a:rPr lang="fr-FR" sz="2000" b="1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fr-FR" sz="2000" b="1" dirty="0" smtClean="0">
                <a:solidFill>
                  <a:srgbClr val="FF0000"/>
                </a:solidFill>
                <a:latin typeface="Arial"/>
                <a:cs typeface="Arial"/>
              </a:rPr>
              <a:t>edition (N</a:t>
            </a:r>
            <a:r>
              <a:rPr lang="fr-FR" sz="2000" b="1" u="sng" dirty="0" smtClean="0">
                <a:solidFill>
                  <a:srgbClr val="FF0000"/>
                </a:solidFill>
                <a:latin typeface="Arial"/>
                <a:cs typeface="Arial"/>
              </a:rPr>
              <a:t>) </a:t>
            </a:r>
            <a:endParaRPr lang="fr-FR" sz="2000" b="1" u="sng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cxnSp>
        <p:nvCxnSpPr>
          <p:cNvPr id="19" name="Connecteur droit avec flèche 18"/>
          <p:cNvCxnSpPr>
            <a:stCxn id="14" idx="1"/>
            <a:endCxn id="13" idx="3"/>
          </p:cNvCxnSpPr>
          <p:nvPr/>
        </p:nvCxnSpPr>
        <p:spPr>
          <a:xfrm flipH="1">
            <a:off x="7549027" y="3906873"/>
            <a:ext cx="779929" cy="0"/>
          </a:xfrm>
          <a:prstGeom prst="straightConnector1">
            <a:avLst/>
          </a:prstGeom>
          <a:ln w="57150">
            <a:solidFill>
              <a:schemeClr val="accent6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ZoneTexte 19"/>
          <p:cNvSpPr txBox="1"/>
          <p:nvPr/>
        </p:nvSpPr>
        <p:spPr>
          <a:xfrm>
            <a:off x="6030888" y="3020351"/>
            <a:ext cx="963726" cy="338554"/>
          </a:xfrm>
          <a:custGeom>
            <a:avLst/>
            <a:gdLst>
              <a:gd name="connsiteX0" fmla="*/ 0 w 943287"/>
              <a:gd name="connsiteY0" fmla="*/ 0 h 338554"/>
              <a:gd name="connsiteX1" fmla="*/ 943287 w 943287"/>
              <a:gd name="connsiteY1" fmla="*/ 0 h 338554"/>
              <a:gd name="connsiteX2" fmla="*/ 943287 w 943287"/>
              <a:gd name="connsiteY2" fmla="*/ 338554 h 338554"/>
              <a:gd name="connsiteX3" fmla="*/ 0 w 943287"/>
              <a:gd name="connsiteY3" fmla="*/ 338554 h 338554"/>
              <a:gd name="connsiteX4" fmla="*/ 0 w 943287"/>
              <a:gd name="connsiteY4" fmla="*/ 0 h 338554"/>
              <a:gd name="connsiteX0" fmla="*/ 0 w 943287"/>
              <a:gd name="connsiteY0" fmla="*/ 0 h 338554"/>
              <a:gd name="connsiteX1" fmla="*/ 943287 w 943287"/>
              <a:gd name="connsiteY1" fmla="*/ 0 h 338554"/>
              <a:gd name="connsiteX2" fmla="*/ 943287 w 943287"/>
              <a:gd name="connsiteY2" fmla="*/ 338554 h 338554"/>
              <a:gd name="connsiteX3" fmla="*/ 95036 w 943287"/>
              <a:gd name="connsiteY3" fmla="*/ 321274 h 338554"/>
              <a:gd name="connsiteX4" fmla="*/ 0 w 943287"/>
              <a:gd name="connsiteY4" fmla="*/ 0 h 338554"/>
              <a:gd name="connsiteX0" fmla="*/ 0 w 943287"/>
              <a:gd name="connsiteY0" fmla="*/ 0 h 321274"/>
              <a:gd name="connsiteX1" fmla="*/ 943287 w 943287"/>
              <a:gd name="connsiteY1" fmla="*/ 0 h 321274"/>
              <a:gd name="connsiteX2" fmla="*/ 856890 w 943287"/>
              <a:gd name="connsiteY2" fmla="*/ 312634 h 321274"/>
              <a:gd name="connsiteX3" fmla="*/ 95036 w 943287"/>
              <a:gd name="connsiteY3" fmla="*/ 321274 h 321274"/>
              <a:gd name="connsiteX4" fmla="*/ 0 w 943287"/>
              <a:gd name="connsiteY4" fmla="*/ 0 h 321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287" h="321274">
                <a:moveTo>
                  <a:pt x="0" y="0"/>
                </a:moveTo>
                <a:lnTo>
                  <a:pt x="943287" y="0"/>
                </a:lnTo>
                <a:lnTo>
                  <a:pt x="856890" y="312634"/>
                </a:lnTo>
                <a:lnTo>
                  <a:pt x="95036" y="321274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 algn="ctr">
              <a:defRPr sz="1600"/>
            </a:lvl1pPr>
          </a:lstStyle>
          <a:p>
            <a:r>
              <a:rPr lang="fr-FR" b="1" dirty="0">
                <a:solidFill>
                  <a:srgbClr val="0000CC"/>
                </a:solidFill>
              </a:rPr>
              <a:t>B</a:t>
            </a:r>
            <a:r>
              <a:rPr lang="fr-FR" b="1" dirty="0" smtClean="0">
                <a:solidFill>
                  <a:srgbClr val="0000CC"/>
                </a:solidFill>
              </a:rPr>
              <a:t>ased </a:t>
            </a:r>
            <a:r>
              <a:rPr lang="fr-FR" b="1" dirty="0">
                <a:solidFill>
                  <a:srgbClr val="0000CC"/>
                </a:solidFill>
              </a:rPr>
              <a:t>on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7501613" y="3421264"/>
            <a:ext cx="9060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600" b="1" dirty="0">
                <a:solidFill>
                  <a:srgbClr val="0000CC"/>
                </a:solidFill>
              </a:rPr>
              <a:t>E</a:t>
            </a:r>
            <a:r>
              <a:rPr lang="fr-FR" sz="1600" b="1" dirty="0" smtClean="0">
                <a:solidFill>
                  <a:srgbClr val="0000CC"/>
                </a:solidFill>
              </a:rPr>
              <a:t>nhance</a:t>
            </a:r>
            <a:endParaRPr lang="fr-FR" sz="1600" b="1" dirty="0">
              <a:solidFill>
                <a:srgbClr val="0000CC"/>
              </a:solidFill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1102711" y="4012836"/>
            <a:ext cx="566946" cy="298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lIns="18000" tIns="10800" rIns="18000" bIns="10800" rtlCol="0">
            <a:spAutoFit/>
          </a:bodyPr>
          <a:lstStyle/>
          <a:p>
            <a:r>
              <a:rPr lang="en-US" b="1" dirty="0" smtClean="0">
                <a:solidFill>
                  <a:srgbClr val="0000CC"/>
                </a:solidFill>
              </a:rPr>
              <a:t>Pilots</a:t>
            </a:r>
            <a:endParaRPr lang="en-US" b="1" dirty="0">
              <a:solidFill>
                <a:srgbClr val="0000CC"/>
              </a:solidFill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868704" y="3644176"/>
            <a:ext cx="862219" cy="298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lIns="18000" tIns="10800" rIns="18000" bIns="10800" rtlCol="0">
            <a:spAutoFit/>
          </a:bodyPr>
          <a:lstStyle/>
          <a:p>
            <a:r>
              <a:rPr lang="en-US" b="1" dirty="0" smtClean="0">
                <a:solidFill>
                  <a:srgbClr val="0000CC"/>
                </a:solidFill>
              </a:rPr>
              <a:t>Tutorials</a:t>
            </a:r>
            <a:endParaRPr lang="en-US" b="1" dirty="0">
              <a:solidFill>
                <a:srgbClr val="0000CC"/>
              </a:solidFill>
            </a:endParaRPr>
          </a:p>
        </p:txBody>
      </p:sp>
      <p:cxnSp>
        <p:nvCxnSpPr>
          <p:cNvPr id="24" name="Connecteur droit avec flèche 23"/>
          <p:cNvCxnSpPr>
            <a:stCxn id="23" idx="3"/>
            <a:endCxn id="17" idx="1"/>
          </p:cNvCxnSpPr>
          <p:nvPr/>
        </p:nvCxnSpPr>
        <p:spPr>
          <a:xfrm>
            <a:off x="1730923" y="3793581"/>
            <a:ext cx="194035" cy="160899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/>
          <p:cNvCxnSpPr>
            <a:stCxn id="22" idx="3"/>
            <a:endCxn id="17" idx="1"/>
          </p:cNvCxnSpPr>
          <p:nvPr/>
        </p:nvCxnSpPr>
        <p:spPr>
          <a:xfrm flipV="1">
            <a:off x="1669657" y="3954480"/>
            <a:ext cx="255301" cy="207761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ZoneTexte 25"/>
          <p:cNvSpPr txBox="1"/>
          <p:nvPr/>
        </p:nvSpPr>
        <p:spPr>
          <a:xfrm>
            <a:off x="3513823" y="803983"/>
            <a:ext cx="1906864" cy="59421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r-FR"/>
            </a:defPPr>
            <a:lvl1pPr algn="ctr">
              <a:defRPr sz="1100">
                <a:latin typeface="Arial"/>
                <a:cs typeface="Arial"/>
              </a:defRPr>
            </a:lvl1pPr>
          </a:lstStyle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Governance</a:t>
            </a:r>
            <a:r>
              <a:rPr lang="fr-FR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à coins arrondis 27"/>
          <p:cNvSpPr/>
          <p:nvPr/>
        </p:nvSpPr>
        <p:spPr>
          <a:xfrm>
            <a:off x="931401" y="4922475"/>
            <a:ext cx="2535734" cy="644123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000" b="1" dirty="0" smtClean="0">
                <a:solidFill>
                  <a:schemeClr val="tx1"/>
                </a:solidFill>
                <a:latin typeface="Arial"/>
                <a:cs typeface="Arial"/>
              </a:rPr>
              <a:t>STEP Architecture</a:t>
            </a:r>
            <a:br>
              <a:rPr lang="fr-FR" sz="2000" b="1" dirty="0" smtClean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fr-FR" sz="2000" b="1" dirty="0" smtClean="0">
                <a:solidFill>
                  <a:schemeClr val="tx1"/>
                </a:solidFill>
                <a:latin typeface="Arial"/>
                <a:cs typeface="Arial"/>
              </a:rPr>
              <a:t>and infrastructure</a:t>
            </a:r>
            <a:endParaRPr lang="fr-FR" sz="2000" b="1" u="sng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9" name="Rectangle à coins arrondis 28"/>
          <p:cNvSpPr/>
          <p:nvPr/>
        </p:nvSpPr>
        <p:spPr>
          <a:xfrm>
            <a:off x="3534396" y="4922474"/>
            <a:ext cx="1425265" cy="644123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000" b="1" dirty="0" smtClean="0">
                <a:solidFill>
                  <a:schemeClr val="tx1"/>
                </a:solidFill>
                <a:latin typeface="Arial"/>
                <a:cs typeface="Arial"/>
              </a:rPr>
              <a:t>STEP</a:t>
            </a:r>
            <a:br>
              <a:rPr lang="fr-FR" sz="2000" b="1" dirty="0" smtClean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fr-FR" sz="2000" b="1" dirty="0" smtClean="0">
                <a:solidFill>
                  <a:schemeClr val="tx1"/>
                </a:solidFill>
                <a:latin typeface="Arial"/>
                <a:cs typeface="Arial"/>
              </a:rPr>
              <a:t>Librairies</a:t>
            </a:r>
            <a:endParaRPr lang="fr-FR" sz="2000" b="1" u="sng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30" name="ZoneTexte 29"/>
          <p:cNvSpPr txBox="1"/>
          <p:nvPr/>
        </p:nvSpPr>
        <p:spPr>
          <a:xfrm>
            <a:off x="7728723" y="4309723"/>
            <a:ext cx="25907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err="1">
                <a:latin typeface="Arial"/>
                <a:cs typeface="Arial"/>
              </a:rPr>
              <a:t>Implementor</a:t>
            </a:r>
            <a:r>
              <a:rPr lang="fr-FR" sz="2000" b="1" dirty="0">
                <a:latin typeface="Arial"/>
                <a:cs typeface="Arial"/>
              </a:rPr>
              <a:t> </a:t>
            </a:r>
            <a:r>
              <a:rPr lang="fr-FR" sz="2000" b="1" dirty="0" smtClean="0">
                <a:latin typeface="Arial"/>
                <a:cs typeface="Arial"/>
              </a:rPr>
              <a:t>Forum</a:t>
            </a:r>
            <a:endParaRPr lang="fr-FR" sz="2000" b="1" dirty="0">
              <a:latin typeface="Arial"/>
              <a:cs typeface="Arial"/>
            </a:endParaRPr>
          </a:p>
        </p:txBody>
      </p:sp>
      <p:sp>
        <p:nvSpPr>
          <p:cNvPr id="32" name="ZoneTexte 31"/>
          <p:cNvSpPr txBox="1"/>
          <p:nvPr/>
        </p:nvSpPr>
        <p:spPr>
          <a:xfrm>
            <a:off x="139850" y="1739572"/>
            <a:ext cx="3689872" cy="652853"/>
          </a:xfrm>
          <a:prstGeom prst="roundRect">
            <a:avLst>
              <a:gd name="adj" fmla="val 6142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r-FR"/>
            </a:defPPr>
            <a:lvl1pPr algn="ctr">
              <a:defRPr sz="1100">
                <a:latin typeface="Arial"/>
                <a:cs typeface="Arial"/>
              </a:defRPr>
            </a:lvl1pPr>
          </a:lstStyle>
          <a:p>
            <a:r>
              <a:rPr lang="fr-FR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STEP AP242 </a:t>
            </a:r>
            <a:r>
              <a:rPr lang="fr-FR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fr-FR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years </a:t>
            </a:r>
            <a:r>
              <a:rPr lang="fr-FR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roadmap</a:t>
            </a:r>
          </a:p>
          <a:p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Version (X)</a:t>
            </a:r>
          </a:p>
        </p:txBody>
      </p:sp>
      <p:sp>
        <p:nvSpPr>
          <p:cNvPr id="35" name="Triangle isocèle 34"/>
          <p:cNvSpPr/>
          <p:nvPr/>
        </p:nvSpPr>
        <p:spPr>
          <a:xfrm rot="1739944">
            <a:off x="7222858" y="930233"/>
            <a:ext cx="1513992" cy="896819"/>
          </a:xfrm>
          <a:prstGeom prst="triangle">
            <a:avLst/>
          </a:prstGeom>
          <a:solidFill>
            <a:schemeClr val="accent5">
              <a:alpha val="5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fr-FR" sz="1400"/>
          </a:p>
        </p:txBody>
      </p:sp>
      <p:sp>
        <p:nvSpPr>
          <p:cNvPr id="27" name="ZoneTexte 26"/>
          <p:cNvSpPr txBox="1"/>
          <p:nvPr/>
        </p:nvSpPr>
        <p:spPr>
          <a:xfrm>
            <a:off x="5644195" y="791561"/>
            <a:ext cx="2006285" cy="59421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fr-FR"/>
            </a:defPPr>
            <a:lvl1pPr algn="ctr">
              <a:defRPr sz="1100">
                <a:latin typeface="Arial"/>
                <a:cs typeface="Arial"/>
              </a:defRPr>
            </a:lvl1pPr>
          </a:lstStyle>
          <a:p>
            <a:r>
              <a:rPr lang="fr-FR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Communication </a:t>
            </a:r>
            <a:endParaRPr lang="fr-FR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à coins arrondis 14"/>
          <p:cNvSpPr/>
          <p:nvPr/>
        </p:nvSpPr>
        <p:spPr>
          <a:xfrm>
            <a:off x="7167638" y="1978253"/>
            <a:ext cx="3712944" cy="950294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fr-FR" sz="2000" b="1" dirty="0">
                <a:solidFill>
                  <a:schemeClr val="tx1"/>
                </a:solidFill>
                <a:latin typeface="Arial"/>
                <a:cs typeface="Arial"/>
              </a:rPr>
              <a:t>STEP AP242   </a:t>
            </a:r>
            <a:r>
              <a:rPr lang="fr-FR" sz="2000" b="1" dirty="0" smtClean="0">
                <a:solidFill>
                  <a:srgbClr val="FF0000"/>
                </a:solidFill>
                <a:cs typeface="Arial"/>
              </a:rPr>
              <a:t>edition (N</a:t>
            </a:r>
            <a:r>
              <a:rPr lang="fr-FR" sz="2000" b="1" dirty="0">
                <a:solidFill>
                  <a:srgbClr val="FF0000"/>
                </a:solidFill>
                <a:cs typeface="Arial"/>
              </a:rPr>
              <a:t>) </a:t>
            </a:r>
          </a:p>
          <a:p>
            <a:pPr algn="ctr"/>
            <a:r>
              <a:rPr lang="fr-FR" sz="2000" b="1" dirty="0" smtClean="0">
                <a:latin typeface="Arial"/>
                <a:cs typeface="Arial"/>
              </a:rPr>
              <a:t>Interoperability </a:t>
            </a:r>
            <a:r>
              <a:rPr lang="fr-FR" sz="2000" b="1" dirty="0">
                <a:latin typeface="Arial"/>
                <a:cs typeface="Arial"/>
              </a:rPr>
              <a:t>Benchmark </a:t>
            </a:r>
            <a:r>
              <a:rPr lang="fr-FR" sz="2000" b="1" dirty="0" smtClean="0">
                <a:latin typeface="Arial"/>
                <a:cs typeface="Arial"/>
              </a:rPr>
              <a:t/>
            </a:r>
            <a:br>
              <a:rPr lang="fr-FR" sz="2000" b="1" dirty="0" smtClean="0">
                <a:latin typeface="Arial"/>
                <a:cs typeface="Arial"/>
              </a:rPr>
            </a:br>
            <a:r>
              <a:rPr lang="fr-FR" sz="2000" b="1" dirty="0" smtClean="0">
                <a:latin typeface="Arial"/>
                <a:cs typeface="Arial"/>
              </a:rPr>
              <a:t>Test Rounds </a:t>
            </a:r>
            <a:r>
              <a:rPr lang="fr-FR" sz="1200" dirty="0" smtClean="0">
                <a:latin typeface="Arial"/>
                <a:cs typeface="Arial"/>
              </a:rPr>
              <a:t>(</a:t>
            </a:r>
            <a:r>
              <a:rPr lang="fr-FR" sz="1400" dirty="0" smtClean="0">
                <a:latin typeface="Arial"/>
                <a:cs typeface="Arial"/>
              </a:rPr>
              <a:t>led </a:t>
            </a:r>
            <a:r>
              <a:rPr lang="fr-FR" sz="1400" dirty="0">
                <a:latin typeface="Arial"/>
                <a:cs typeface="Arial"/>
              </a:rPr>
              <a:t>by Manufacturers)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991" y="4799316"/>
            <a:ext cx="3475352" cy="195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Bouton d'action : Informations 2">
            <a:hlinkClick r:id="rId3" action="ppaction://hlinksldjump" highlightClick="1"/>
          </p:cNvPr>
          <p:cNvSpPr/>
          <p:nvPr/>
        </p:nvSpPr>
        <p:spPr>
          <a:xfrm>
            <a:off x="11521440" y="5566597"/>
            <a:ext cx="447040" cy="380264"/>
          </a:xfrm>
          <a:prstGeom prst="actionButtonInformation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43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18626" y="5884048"/>
            <a:ext cx="12031134" cy="973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8ECE63A3-E4CA-664D-9D19-90AD34BAECA5}"/>
              </a:ext>
            </a:extLst>
          </p:cNvPr>
          <p:cNvSpPr/>
          <p:nvPr/>
        </p:nvSpPr>
        <p:spPr>
          <a:xfrm>
            <a:off x="4106736" y="1024466"/>
            <a:ext cx="3556892" cy="49191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6C0B2DA7-C30F-F543-9439-360F2E48196B}"/>
              </a:ext>
            </a:extLst>
          </p:cNvPr>
          <p:cNvSpPr/>
          <p:nvPr/>
        </p:nvSpPr>
        <p:spPr>
          <a:xfrm>
            <a:off x="10067666" y="1024467"/>
            <a:ext cx="1913466" cy="49191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ECE63A3-E4CA-664D-9D19-90AD34BAECA5}"/>
              </a:ext>
            </a:extLst>
          </p:cNvPr>
          <p:cNvSpPr/>
          <p:nvPr/>
        </p:nvSpPr>
        <p:spPr>
          <a:xfrm>
            <a:off x="7790133" y="1024467"/>
            <a:ext cx="1972733" cy="49191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8" name="Folded Corner 4">
            <a:extLst>
              <a:ext uri="{FF2B5EF4-FFF2-40B4-BE49-F238E27FC236}">
                <a16:creationId xmlns="" xmlns:a16="http://schemas.microsoft.com/office/drawing/2014/main" id="{DE78A45A-0186-AD48-A2E0-37ED480EA034}"/>
              </a:ext>
            </a:extLst>
          </p:cNvPr>
          <p:cNvSpPr/>
          <p:nvPr/>
        </p:nvSpPr>
        <p:spPr>
          <a:xfrm>
            <a:off x="2497665" y="4323354"/>
            <a:ext cx="1012300" cy="767290"/>
          </a:xfrm>
          <a:prstGeom prst="foldedCorne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GB" sz="1400" dirty="0" smtClean="0">
                <a:solidFill>
                  <a:prstClr val="black"/>
                </a:solidFill>
              </a:rPr>
              <a:t>PWI</a:t>
            </a:r>
            <a:br>
              <a:rPr lang="en-GB" sz="1400" dirty="0" smtClean="0">
                <a:solidFill>
                  <a:prstClr val="black"/>
                </a:solidFill>
              </a:rPr>
            </a:br>
            <a:r>
              <a:rPr lang="en-GB" sz="1400" dirty="0" smtClean="0">
                <a:solidFill>
                  <a:prstClr val="black"/>
                </a:solidFill>
              </a:rPr>
              <a:t>AP242 I </a:t>
            </a:r>
            <a:r>
              <a:rPr lang="en-GB" sz="1400" b="1" dirty="0">
                <a:solidFill>
                  <a:srgbClr val="FF0000"/>
                </a:solidFill>
              </a:rPr>
              <a:t>ED3</a:t>
            </a:r>
          </a:p>
        </p:txBody>
      </p:sp>
      <p:sp>
        <p:nvSpPr>
          <p:cNvPr id="9" name="Folded Corner 5">
            <a:extLst>
              <a:ext uri="{FF2B5EF4-FFF2-40B4-BE49-F238E27FC236}">
                <a16:creationId xmlns="" xmlns:a16="http://schemas.microsoft.com/office/drawing/2014/main" id="{DBEC9F67-7393-6242-8534-977DE257E620}"/>
              </a:ext>
            </a:extLst>
          </p:cNvPr>
          <p:cNvSpPr/>
          <p:nvPr/>
        </p:nvSpPr>
        <p:spPr>
          <a:xfrm>
            <a:off x="3860800" y="113111"/>
            <a:ext cx="8077200" cy="359230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prstClr val="black"/>
                </a:solidFill>
              </a:rPr>
              <a:t>AFNeT / </a:t>
            </a:r>
            <a:r>
              <a:rPr lang="en-GB" b="1" dirty="0" smtClean="0">
                <a:solidFill>
                  <a:prstClr val="black"/>
                </a:solidFill>
              </a:rPr>
              <a:t>PDES </a:t>
            </a:r>
            <a:r>
              <a:rPr lang="en-GB" b="1" dirty="0" err="1" smtClean="0">
                <a:solidFill>
                  <a:prstClr val="black"/>
                </a:solidFill>
              </a:rPr>
              <a:t>Inc</a:t>
            </a:r>
            <a:r>
              <a:rPr lang="en-GB" b="1" dirty="0" smtClean="0">
                <a:solidFill>
                  <a:prstClr val="black"/>
                </a:solidFill>
              </a:rPr>
              <a:t> </a:t>
            </a:r>
            <a:r>
              <a:rPr lang="en-GB" b="1" dirty="0">
                <a:solidFill>
                  <a:prstClr val="black"/>
                </a:solidFill>
              </a:rPr>
              <a:t>/ </a:t>
            </a:r>
            <a:r>
              <a:rPr lang="en-GB" b="1" dirty="0" err="1" smtClean="0">
                <a:solidFill>
                  <a:prstClr val="black"/>
                </a:solidFill>
              </a:rPr>
              <a:t>prostep</a:t>
            </a:r>
            <a:r>
              <a:rPr lang="en-GB" b="1" dirty="0" smtClean="0">
                <a:solidFill>
                  <a:prstClr val="black"/>
                </a:solidFill>
              </a:rPr>
              <a:t> iViP </a:t>
            </a:r>
            <a:r>
              <a:rPr lang="en-GB" b="1" dirty="0">
                <a:solidFill>
                  <a:prstClr val="black"/>
                </a:solidFill>
              </a:rPr>
              <a:t>MoU</a:t>
            </a:r>
          </a:p>
        </p:txBody>
      </p:sp>
      <p:sp>
        <p:nvSpPr>
          <p:cNvPr id="10" name="Folded Corner 7">
            <a:extLst>
              <a:ext uri="{FF2B5EF4-FFF2-40B4-BE49-F238E27FC236}">
                <a16:creationId xmlns="" xmlns:a16="http://schemas.microsoft.com/office/drawing/2014/main" id="{E7A3AD80-97BB-444A-971C-F351A1DC68CC}"/>
              </a:ext>
            </a:extLst>
          </p:cNvPr>
          <p:cNvSpPr/>
          <p:nvPr/>
        </p:nvSpPr>
        <p:spPr>
          <a:xfrm>
            <a:off x="4214109" y="2841799"/>
            <a:ext cx="1739649" cy="514588"/>
          </a:xfrm>
          <a:prstGeom prst="foldedCorner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rgbClr val="FF0000"/>
                </a:solidFill>
              </a:rPr>
              <a:t>V1</a:t>
            </a:r>
          </a:p>
          <a:p>
            <a:pPr algn="ctr"/>
            <a:r>
              <a:rPr lang="en-GB" sz="1400" dirty="0">
                <a:solidFill>
                  <a:prstClr val="black"/>
                </a:solidFill>
              </a:rPr>
              <a:t> AP242 5Y Roadmap</a:t>
            </a:r>
          </a:p>
        </p:txBody>
      </p:sp>
      <p:sp>
        <p:nvSpPr>
          <p:cNvPr id="11" name="Folded Corner 8">
            <a:extLst>
              <a:ext uri="{FF2B5EF4-FFF2-40B4-BE49-F238E27FC236}">
                <a16:creationId xmlns="" xmlns:a16="http://schemas.microsoft.com/office/drawing/2014/main" id="{6DC4DF2C-1629-9448-8C89-AB932434D4EA}"/>
              </a:ext>
            </a:extLst>
          </p:cNvPr>
          <p:cNvSpPr/>
          <p:nvPr/>
        </p:nvSpPr>
        <p:spPr>
          <a:xfrm>
            <a:off x="753532" y="2841798"/>
            <a:ext cx="2000627" cy="652803"/>
          </a:xfrm>
          <a:prstGeom prst="foldedCorner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prstClr val="black"/>
                </a:solidFill>
              </a:rPr>
              <a:t>Draft AP242 </a:t>
            </a:r>
            <a:r>
              <a:rPr lang="en-GB" sz="1400" dirty="0" smtClean="0">
                <a:solidFill>
                  <a:prstClr val="black"/>
                </a:solidFill>
              </a:rPr>
              <a:t>5Y Roadmap</a:t>
            </a:r>
            <a:endParaRPr lang="en-GB" sz="1400" dirty="0">
              <a:solidFill>
                <a:prstClr val="black"/>
              </a:solidFill>
            </a:endParaRPr>
          </a:p>
          <a:p>
            <a:pPr algn="ctr"/>
            <a:r>
              <a:rPr lang="en-GB" sz="1400" dirty="0">
                <a:solidFill>
                  <a:prstClr val="black"/>
                </a:solidFill>
              </a:rPr>
              <a:t>White Paper</a:t>
            </a:r>
          </a:p>
        </p:txBody>
      </p:sp>
      <p:sp>
        <p:nvSpPr>
          <p:cNvPr id="12" name="Folded Corner 9">
            <a:extLst>
              <a:ext uri="{FF2B5EF4-FFF2-40B4-BE49-F238E27FC236}">
                <a16:creationId xmlns="" xmlns:a16="http://schemas.microsoft.com/office/drawing/2014/main" id="{A2663804-CEB7-1D49-9EAB-518E85F8809D}"/>
              </a:ext>
            </a:extLst>
          </p:cNvPr>
          <p:cNvSpPr/>
          <p:nvPr/>
        </p:nvSpPr>
        <p:spPr>
          <a:xfrm>
            <a:off x="5767494" y="4323354"/>
            <a:ext cx="1253066" cy="547114"/>
          </a:xfrm>
          <a:prstGeom prst="foldedCorne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prstClr val="black"/>
                </a:solidFill>
              </a:rPr>
              <a:t>NWI </a:t>
            </a:r>
            <a:r>
              <a:rPr lang="en-GB" b="1" dirty="0">
                <a:solidFill>
                  <a:srgbClr val="FF0000"/>
                </a:solidFill>
              </a:rPr>
              <a:t>ED3</a:t>
            </a:r>
          </a:p>
        </p:txBody>
      </p:sp>
      <p:sp>
        <p:nvSpPr>
          <p:cNvPr id="13" name="Folded Corner 11">
            <a:extLst>
              <a:ext uri="{FF2B5EF4-FFF2-40B4-BE49-F238E27FC236}">
                <a16:creationId xmlns="" xmlns:a16="http://schemas.microsoft.com/office/drawing/2014/main" id="{19A72A9F-E792-5743-91DE-A5FAAA6411B9}"/>
              </a:ext>
            </a:extLst>
          </p:cNvPr>
          <p:cNvSpPr/>
          <p:nvPr/>
        </p:nvSpPr>
        <p:spPr>
          <a:xfrm>
            <a:off x="4196926" y="2146783"/>
            <a:ext cx="1838114" cy="49104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GB" sz="1400" dirty="0" smtClean="0">
                <a:solidFill>
                  <a:prstClr val="black"/>
                </a:solidFill>
              </a:rPr>
              <a:t>AP242 </a:t>
            </a:r>
            <a:r>
              <a:rPr lang="en-GB" sz="1400" b="1" dirty="0" smtClean="0">
                <a:solidFill>
                  <a:srgbClr val="FF0000"/>
                </a:solidFill>
              </a:rPr>
              <a:t>ED3</a:t>
            </a:r>
            <a:r>
              <a:rPr lang="en-GB" sz="1400" dirty="0" smtClean="0">
                <a:solidFill>
                  <a:prstClr val="black"/>
                </a:solidFill>
              </a:rPr>
              <a:t> Project </a:t>
            </a:r>
            <a:r>
              <a:rPr lang="en-GB" sz="1400" dirty="0">
                <a:solidFill>
                  <a:prstClr val="black"/>
                </a:solidFill>
              </a:rPr>
              <a:t>plan</a:t>
            </a:r>
            <a:br>
              <a:rPr lang="en-GB" sz="1400" dirty="0">
                <a:solidFill>
                  <a:prstClr val="black"/>
                </a:solidFill>
              </a:rPr>
            </a:br>
            <a:r>
              <a:rPr lang="en-GB" sz="1400" dirty="0">
                <a:solidFill>
                  <a:prstClr val="black"/>
                </a:solidFill>
              </a:rPr>
              <a:t>+ resources</a:t>
            </a:r>
          </a:p>
        </p:txBody>
      </p:sp>
      <p:sp>
        <p:nvSpPr>
          <p:cNvPr id="14" name="Folded Corner 13">
            <a:extLst>
              <a:ext uri="{FF2B5EF4-FFF2-40B4-BE49-F238E27FC236}">
                <a16:creationId xmlns="" xmlns:a16="http://schemas.microsoft.com/office/drawing/2014/main" id="{10742671-E3B8-5B48-8F5D-67D173DF1FB4}"/>
              </a:ext>
            </a:extLst>
          </p:cNvPr>
          <p:cNvSpPr/>
          <p:nvPr/>
        </p:nvSpPr>
        <p:spPr>
          <a:xfrm>
            <a:off x="838199" y="3540425"/>
            <a:ext cx="1915960" cy="547482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>
                <a:solidFill>
                  <a:prstClr val="black"/>
                </a:solidFill>
              </a:rPr>
              <a:t>Draft reqts model</a:t>
            </a:r>
          </a:p>
        </p:txBody>
      </p:sp>
      <p:sp>
        <p:nvSpPr>
          <p:cNvPr id="15" name="Folded Corner 14">
            <a:extLst>
              <a:ext uri="{FF2B5EF4-FFF2-40B4-BE49-F238E27FC236}">
                <a16:creationId xmlns="" xmlns:a16="http://schemas.microsoft.com/office/drawing/2014/main" id="{2590A19A-09EB-2A4E-B9FE-5A05B2EDD68B}"/>
              </a:ext>
            </a:extLst>
          </p:cNvPr>
          <p:cNvSpPr/>
          <p:nvPr/>
        </p:nvSpPr>
        <p:spPr>
          <a:xfrm>
            <a:off x="1071880" y="4344737"/>
            <a:ext cx="1253066" cy="750804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prstClr val="black"/>
                </a:solidFill>
              </a:rPr>
              <a:t>Draft </a:t>
            </a:r>
          </a:p>
          <a:p>
            <a:pPr algn="ctr"/>
            <a:r>
              <a:rPr lang="en-GB" sz="1400" dirty="0">
                <a:solidFill>
                  <a:prstClr val="black"/>
                </a:solidFill>
              </a:rPr>
              <a:t> </a:t>
            </a:r>
            <a:r>
              <a:rPr lang="en-GB" sz="1400" dirty="0" smtClean="0">
                <a:solidFill>
                  <a:prstClr val="black"/>
                </a:solidFill>
              </a:rPr>
              <a:t>AAM </a:t>
            </a:r>
            <a:br>
              <a:rPr lang="en-GB" sz="1400" dirty="0" smtClean="0">
                <a:solidFill>
                  <a:prstClr val="black"/>
                </a:solidFill>
              </a:rPr>
            </a:br>
            <a:r>
              <a:rPr lang="en-GB" sz="1400" dirty="0" smtClean="0">
                <a:solidFill>
                  <a:prstClr val="black"/>
                </a:solidFill>
              </a:rPr>
              <a:t>AP242 </a:t>
            </a:r>
            <a:r>
              <a:rPr lang="en-GB" sz="1400" b="1" dirty="0" smtClean="0">
                <a:solidFill>
                  <a:srgbClr val="FF0000"/>
                </a:solidFill>
              </a:rPr>
              <a:t>ED3</a:t>
            </a:r>
            <a:endParaRPr lang="en-GB" sz="1400" b="1" dirty="0">
              <a:solidFill>
                <a:srgbClr val="FF0000"/>
              </a:solidFill>
            </a:endParaRPr>
          </a:p>
        </p:txBody>
      </p:sp>
      <p:sp>
        <p:nvSpPr>
          <p:cNvPr id="16" name="Folded Corner 15">
            <a:extLst>
              <a:ext uri="{FF2B5EF4-FFF2-40B4-BE49-F238E27FC236}">
                <a16:creationId xmlns="" xmlns:a16="http://schemas.microsoft.com/office/drawing/2014/main" id="{91438509-1508-7F4B-87CE-EA8599EEB4FB}"/>
              </a:ext>
            </a:extLst>
          </p:cNvPr>
          <p:cNvSpPr/>
          <p:nvPr/>
        </p:nvSpPr>
        <p:spPr>
          <a:xfrm>
            <a:off x="7901093" y="2841798"/>
            <a:ext cx="1752700" cy="652803"/>
          </a:xfrm>
          <a:prstGeom prst="foldedCorner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rgbClr val="FF0000"/>
                </a:solidFill>
              </a:rPr>
              <a:t>V2</a:t>
            </a:r>
          </a:p>
          <a:p>
            <a:pPr algn="ctr"/>
            <a:r>
              <a:rPr lang="en-GB" sz="1400" dirty="0">
                <a:solidFill>
                  <a:prstClr val="black"/>
                </a:solidFill>
              </a:rPr>
              <a:t> AP242 5Y Roadmap</a:t>
            </a:r>
          </a:p>
        </p:txBody>
      </p:sp>
      <p:sp>
        <p:nvSpPr>
          <p:cNvPr id="17" name="Folded Corner 16">
            <a:extLst>
              <a:ext uri="{FF2B5EF4-FFF2-40B4-BE49-F238E27FC236}">
                <a16:creationId xmlns="" xmlns:a16="http://schemas.microsoft.com/office/drawing/2014/main" id="{A17546A6-4F63-6644-9258-50777C2DED45}"/>
              </a:ext>
            </a:extLst>
          </p:cNvPr>
          <p:cNvSpPr/>
          <p:nvPr/>
        </p:nvSpPr>
        <p:spPr>
          <a:xfrm>
            <a:off x="10213191" y="2841798"/>
            <a:ext cx="1667435" cy="652803"/>
          </a:xfrm>
          <a:prstGeom prst="foldedCorner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rgbClr val="FF0000"/>
                </a:solidFill>
              </a:rPr>
              <a:t>V3</a:t>
            </a:r>
          </a:p>
          <a:p>
            <a:pPr algn="ctr"/>
            <a:r>
              <a:rPr lang="en-GB" sz="1400" dirty="0">
                <a:solidFill>
                  <a:prstClr val="black"/>
                </a:solidFill>
              </a:rPr>
              <a:t> AP242 5Y Roadmap</a:t>
            </a:r>
          </a:p>
        </p:txBody>
      </p:sp>
      <p:sp>
        <p:nvSpPr>
          <p:cNvPr id="18" name="Folded Corner 10">
            <a:extLst>
              <a:ext uri="{FF2B5EF4-FFF2-40B4-BE49-F238E27FC236}">
                <a16:creationId xmlns="" xmlns:a16="http://schemas.microsoft.com/office/drawing/2014/main" id="{CB9221AC-A6EF-1F4A-9EA6-819349361B0F}"/>
              </a:ext>
            </a:extLst>
          </p:cNvPr>
          <p:cNvSpPr/>
          <p:nvPr/>
        </p:nvSpPr>
        <p:spPr>
          <a:xfrm>
            <a:off x="4196926" y="3567516"/>
            <a:ext cx="1756831" cy="520390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prstClr val="black"/>
                </a:solidFill>
              </a:rPr>
              <a:t>delta </a:t>
            </a:r>
            <a:r>
              <a:rPr lang="en-GB" sz="1400" dirty="0" smtClean="0">
                <a:solidFill>
                  <a:prstClr val="black"/>
                </a:solidFill>
              </a:rPr>
              <a:t>AAM of</a:t>
            </a:r>
            <a:br>
              <a:rPr lang="en-GB" sz="1400" dirty="0" smtClean="0">
                <a:solidFill>
                  <a:prstClr val="black"/>
                </a:solidFill>
              </a:rPr>
            </a:br>
            <a:r>
              <a:rPr lang="en-GB" sz="1400" dirty="0" smtClean="0">
                <a:solidFill>
                  <a:prstClr val="black"/>
                </a:solidFill>
              </a:rPr>
              <a:t> AP242  </a:t>
            </a:r>
            <a:r>
              <a:rPr lang="en-GB" sz="1400" b="1" dirty="0" smtClean="0">
                <a:solidFill>
                  <a:srgbClr val="FF0000"/>
                </a:solidFill>
              </a:rPr>
              <a:t>ED3</a:t>
            </a:r>
            <a:r>
              <a:rPr lang="en-GB" sz="1400" dirty="0" smtClean="0">
                <a:solidFill>
                  <a:prstClr val="black"/>
                </a:solidFill>
              </a:rPr>
              <a:t> for </a:t>
            </a:r>
            <a:r>
              <a:rPr lang="en-GB" sz="1400" dirty="0">
                <a:solidFill>
                  <a:prstClr val="black"/>
                </a:solidFill>
              </a:rPr>
              <a:t>NWI</a:t>
            </a:r>
          </a:p>
        </p:txBody>
      </p:sp>
      <p:sp>
        <p:nvSpPr>
          <p:cNvPr id="19" name="Folded Corner 17">
            <a:extLst>
              <a:ext uri="{FF2B5EF4-FFF2-40B4-BE49-F238E27FC236}">
                <a16:creationId xmlns="" xmlns:a16="http://schemas.microsoft.com/office/drawing/2014/main" id="{A1B039E1-37A8-5645-9FD9-769BBAEA366D}"/>
              </a:ext>
            </a:extLst>
          </p:cNvPr>
          <p:cNvSpPr/>
          <p:nvPr/>
        </p:nvSpPr>
        <p:spPr>
          <a:xfrm>
            <a:off x="6326291" y="1109074"/>
            <a:ext cx="1253066" cy="720586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prstClr val="black"/>
                </a:solidFill>
              </a:rPr>
              <a:t>AP242 </a:t>
            </a:r>
            <a:r>
              <a:rPr lang="en-GB" sz="1400" b="1" dirty="0" smtClean="0">
                <a:solidFill>
                  <a:srgbClr val="FF0000"/>
                </a:solidFill>
              </a:rPr>
              <a:t>ED3</a:t>
            </a:r>
            <a:r>
              <a:rPr lang="en-GB" sz="1400" dirty="0" smtClean="0">
                <a:solidFill>
                  <a:prstClr val="black"/>
                </a:solidFill>
              </a:rPr>
              <a:t> charter </a:t>
            </a:r>
            <a:r>
              <a:rPr lang="en-GB" sz="1400" dirty="0">
                <a:solidFill>
                  <a:prstClr val="black"/>
                </a:solidFill>
              </a:rPr>
              <a:t>update</a:t>
            </a:r>
          </a:p>
        </p:txBody>
      </p:sp>
      <p:sp>
        <p:nvSpPr>
          <p:cNvPr id="20" name="Folded Corner 6">
            <a:extLst>
              <a:ext uri="{FF2B5EF4-FFF2-40B4-BE49-F238E27FC236}">
                <a16:creationId xmlns="" xmlns:a16="http://schemas.microsoft.com/office/drawing/2014/main" id="{095D353C-09C2-7346-9061-64362E1FFD0A}"/>
              </a:ext>
            </a:extLst>
          </p:cNvPr>
          <p:cNvSpPr/>
          <p:nvPr/>
        </p:nvSpPr>
        <p:spPr>
          <a:xfrm>
            <a:off x="4196926" y="1151466"/>
            <a:ext cx="1455022" cy="597383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prstClr val="black"/>
                </a:solidFill>
              </a:rPr>
              <a:t>AP242 </a:t>
            </a:r>
            <a:r>
              <a:rPr lang="en-GB" sz="1400" b="1" dirty="0" smtClean="0">
                <a:solidFill>
                  <a:srgbClr val="FF0000"/>
                </a:solidFill>
              </a:rPr>
              <a:t>ED3</a:t>
            </a:r>
            <a:r>
              <a:rPr lang="en-GB" sz="1400" dirty="0" smtClean="0">
                <a:solidFill>
                  <a:prstClr val="black"/>
                </a:solidFill>
              </a:rPr>
              <a:t> project </a:t>
            </a:r>
            <a:r>
              <a:rPr lang="en-GB" sz="1400" dirty="0">
                <a:solidFill>
                  <a:prstClr val="black"/>
                </a:solidFill>
              </a:rPr>
              <a:t>charter </a:t>
            </a:r>
          </a:p>
        </p:txBody>
      </p:sp>
      <p:sp>
        <p:nvSpPr>
          <p:cNvPr id="21" name="Folded Corner 18">
            <a:extLst>
              <a:ext uri="{FF2B5EF4-FFF2-40B4-BE49-F238E27FC236}">
                <a16:creationId xmlns="" xmlns:a16="http://schemas.microsoft.com/office/drawing/2014/main" id="{5FD181CD-50EB-054C-80A0-8CF3E4281A06}"/>
              </a:ext>
            </a:extLst>
          </p:cNvPr>
          <p:cNvSpPr/>
          <p:nvPr/>
        </p:nvSpPr>
        <p:spPr>
          <a:xfrm>
            <a:off x="8044130" y="1104898"/>
            <a:ext cx="1253066" cy="643951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prstClr val="black"/>
                </a:solidFill>
              </a:rPr>
              <a:t>AP242 </a:t>
            </a:r>
            <a:r>
              <a:rPr lang="en-GB" sz="1400" b="1" dirty="0" smtClean="0">
                <a:solidFill>
                  <a:srgbClr val="FF0000"/>
                </a:solidFill>
              </a:rPr>
              <a:t>ED4 </a:t>
            </a:r>
            <a:r>
              <a:rPr lang="en-GB" sz="1400" dirty="0" smtClean="0">
                <a:solidFill>
                  <a:prstClr val="black"/>
                </a:solidFill>
              </a:rPr>
              <a:t>charter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22" name="Folded Corner 19">
            <a:extLst>
              <a:ext uri="{FF2B5EF4-FFF2-40B4-BE49-F238E27FC236}">
                <a16:creationId xmlns="" xmlns:a16="http://schemas.microsoft.com/office/drawing/2014/main" id="{2F7A5604-3388-D245-96E0-D8D1A6F2D7C2}"/>
              </a:ext>
            </a:extLst>
          </p:cNvPr>
          <p:cNvSpPr/>
          <p:nvPr/>
        </p:nvSpPr>
        <p:spPr>
          <a:xfrm>
            <a:off x="10457130" y="1104898"/>
            <a:ext cx="1253066" cy="643951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prstClr val="black"/>
                </a:solidFill>
              </a:rPr>
              <a:t>AP242 </a:t>
            </a:r>
            <a:r>
              <a:rPr lang="en-GB" sz="1400" b="1" dirty="0" smtClean="0">
                <a:solidFill>
                  <a:srgbClr val="FF0000"/>
                </a:solidFill>
              </a:rPr>
              <a:t>ED5 </a:t>
            </a:r>
            <a:r>
              <a:rPr lang="en-GB" sz="1400" dirty="0" smtClean="0">
                <a:solidFill>
                  <a:prstClr val="black"/>
                </a:solidFill>
              </a:rPr>
              <a:t>charter</a:t>
            </a:r>
            <a:endParaRPr lang="en-GB" sz="1400" dirty="0">
              <a:solidFill>
                <a:prstClr val="black"/>
              </a:solidFill>
            </a:endParaRPr>
          </a:p>
        </p:txBody>
      </p:sp>
      <p:cxnSp>
        <p:nvCxnSpPr>
          <p:cNvPr id="23" name="Elbow Connector 21">
            <a:extLst>
              <a:ext uri="{FF2B5EF4-FFF2-40B4-BE49-F238E27FC236}">
                <a16:creationId xmlns="" xmlns:a16="http://schemas.microsoft.com/office/drawing/2014/main" id="{3BCF91BA-E0F8-BF44-95D9-93353802E032}"/>
              </a:ext>
            </a:extLst>
          </p:cNvPr>
          <p:cNvCxnSpPr>
            <a:cxnSpLocks/>
            <a:stCxn id="12" idx="3"/>
            <a:endCxn id="19" idx="1"/>
          </p:cNvCxnSpPr>
          <p:nvPr/>
        </p:nvCxnSpPr>
        <p:spPr>
          <a:xfrm flipH="1" flipV="1">
            <a:off x="6326291" y="1469367"/>
            <a:ext cx="694269" cy="3127544"/>
          </a:xfrm>
          <a:prstGeom prst="bentConnector5">
            <a:avLst>
              <a:gd name="adj1" fmla="val -32927"/>
              <a:gd name="adj2" fmla="val 48613"/>
              <a:gd name="adj3" fmla="val 132927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olded Corner 23">
            <a:extLst>
              <a:ext uri="{FF2B5EF4-FFF2-40B4-BE49-F238E27FC236}">
                <a16:creationId xmlns="" xmlns:a16="http://schemas.microsoft.com/office/drawing/2014/main" id="{516D11F1-3E10-E544-8007-1C133F2551D3}"/>
              </a:ext>
            </a:extLst>
          </p:cNvPr>
          <p:cNvSpPr/>
          <p:nvPr/>
        </p:nvSpPr>
        <p:spPr>
          <a:xfrm>
            <a:off x="8128800" y="4323354"/>
            <a:ext cx="1253066" cy="767290"/>
          </a:xfrm>
          <a:prstGeom prst="foldedCorne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prstClr val="black"/>
                </a:solidFill>
              </a:rPr>
              <a:t>NWI </a:t>
            </a:r>
            <a:r>
              <a:rPr lang="en-GB" b="1" dirty="0">
                <a:solidFill>
                  <a:srgbClr val="FF0000"/>
                </a:solidFill>
              </a:rPr>
              <a:t>ED4</a:t>
            </a:r>
          </a:p>
        </p:txBody>
      </p:sp>
      <p:sp>
        <p:nvSpPr>
          <p:cNvPr id="25" name="Folded Corner 24">
            <a:extLst>
              <a:ext uri="{FF2B5EF4-FFF2-40B4-BE49-F238E27FC236}">
                <a16:creationId xmlns="" xmlns:a16="http://schemas.microsoft.com/office/drawing/2014/main" id="{401A1DA8-6FAB-7C44-AC40-D17E4488D8E1}"/>
              </a:ext>
            </a:extLst>
          </p:cNvPr>
          <p:cNvSpPr/>
          <p:nvPr/>
        </p:nvSpPr>
        <p:spPr>
          <a:xfrm>
            <a:off x="10491000" y="4323354"/>
            <a:ext cx="1253066" cy="767290"/>
          </a:xfrm>
          <a:prstGeom prst="foldedCorne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prstClr val="black"/>
                </a:solidFill>
              </a:rPr>
              <a:t>NWI </a:t>
            </a:r>
            <a:r>
              <a:rPr lang="en-GB" b="1" dirty="0">
                <a:solidFill>
                  <a:srgbClr val="FF0000"/>
                </a:solidFill>
              </a:rPr>
              <a:t>ED5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84DF268F-89BF-6747-866F-E7A26B5B1B55}"/>
              </a:ext>
            </a:extLst>
          </p:cNvPr>
          <p:cNvSpPr/>
          <p:nvPr/>
        </p:nvSpPr>
        <p:spPr>
          <a:xfrm>
            <a:off x="31369" y="130594"/>
            <a:ext cx="4235830" cy="830997"/>
          </a:xfrm>
          <a:prstGeom prst="rect">
            <a:avLst/>
          </a:prstGeom>
        </p:spPr>
        <p:txBody>
          <a:bodyPr wrap="square" lIns="36000" rIns="0">
            <a:spAutoFit/>
          </a:bodyPr>
          <a:lstStyle/>
          <a:p>
            <a:pPr marL="182563" indent="-182563">
              <a:buFont typeface="Arial" panose="020B0604020202020204" pitchFamily="34" charset="0"/>
              <a:buChar char="•"/>
            </a:pPr>
            <a:r>
              <a:rPr lang="en-GB" sz="1600" i="1" dirty="0">
                <a:solidFill>
                  <a:prstClr val="black"/>
                </a:solidFill>
              </a:rPr>
              <a:t>The MoU describes the following </a:t>
            </a:r>
            <a:r>
              <a:rPr lang="en-GB" sz="1600" i="1" dirty="0" smtClean="0">
                <a:solidFill>
                  <a:prstClr val="black"/>
                </a:solidFill>
              </a:rPr>
              <a:t>diagram</a:t>
            </a:r>
            <a:br>
              <a:rPr lang="en-GB" sz="1600" i="1" dirty="0" smtClean="0">
                <a:solidFill>
                  <a:prstClr val="black"/>
                </a:solidFill>
              </a:rPr>
            </a:br>
            <a:r>
              <a:rPr lang="en-GB" sz="1600" i="1" dirty="0" smtClean="0">
                <a:solidFill>
                  <a:prstClr val="black"/>
                </a:solidFill>
              </a:rPr>
              <a:t> </a:t>
            </a:r>
            <a:r>
              <a:rPr lang="en-GB" sz="1600" i="1" dirty="0">
                <a:solidFill>
                  <a:prstClr val="black"/>
                </a:solidFill>
              </a:rPr>
              <a:t>for any standard </a:t>
            </a:r>
            <a:r>
              <a:rPr lang="en-GB" sz="1600" i="1" dirty="0" smtClean="0">
                <a:solidFill>
                  <a:prstClr val="black"/>
                </a:solidFill>
              </a:rPr>
              <a:t>developments</a:t>
            </a:r>
            <a:br>
              <a:rPr lang="en-GB" sz="1600" i="1" dirty="0" smtClean="0">
                <a:solidFill>
                  <a:prstClr val="black"/>
                </a:solidFill>
              </a:rPr>
            </a:br>
            <a:r>
              <a:rPr lang="en-GB" sz="1600" i="1" dirty="0" smtClean="0">
                <a:solidFill>
                  <a:prstClr val="black"/>
                </a:solidFill>
              </a:rPr>
              <a:t> </a:t>
            </a:r>
            <a:r>
              <a:rPr lang="en-GB" sz="1600" i="1" dirty="0">
                <a:solidFill>
                  <a:prstClr val="black"/>
                </a:solidFill>
              </a:rPr>
              <a:t>+ complementary way of  </a:t>
            </a:r>
            <a:r>
              <a:rPr lang="en-GB" sz="1600" i="1" dirty="0" smtClean="0">
                <a:solidFill>
                  <a:prstClr val="black"/>
                </a:solidFill>
              </a:rPr>
              <a:t>working </a:t>
            </a:r>
            <a:r>
              <a:rPr lang="en-GB" sz="1600" i="1" dirty="0">
                <a:solidFill>
                  <a:prstClr val="black"/>
                </a:solidFill>
              </a:rPr>
              <a:t>specs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457D37F4-DDAA-4147-9EFC-C3CC33AF2DCF}"/>
              </a:ext>
            </a:extLst>
          </p:cNvPr>
          <p:cNvSpPr/>
          <p:nvPr/>
        </p:nvSpPr>
        <p:spPr>
          <a:xfrm>
            <a:off x="25582" y="2056402"/>
            <a:ext cx="4076767" cy="830997"/>
          </a:xfrm>
          <a:prstGeom prst="rect">
            <a:avLst/>
          </a:prstGeom>
        </p:spPr>
        <p:txBody>
          <a:bodyPr wrap="square" lIns="36000" rIns="0">
            <a:spAutoFit/>
          </a:bodyPr>
          <a:lstStyle/>
          <a:p>
            <a:pPr marL="182563" indent="-182563">
              <a:buFont typeface="Arial" panose="020B0604020202020204" pitchFamily="34" charset="0"/>
              <a:buChar char="•"/>
            </a:pPr>
            <a:r>
              <a:rPr lang="en-GB" sz="1600" i="1" dirty="0">
                <a:solidFill>
                  <a:prstClr val="black"/>
                </a:solidFill>
              </a:rPr>
              <a:t>AP242 Roadmap White Paper details interdependencies between the standards </a:t>
            </a:r>
            <a:r>
              <a:rPr lang="en-GB" sz="1600" i="1" dirty="0" smtClean="0">
                <a:solidFill>
                  <a:prstClr val="black"/>
                </a:solidFill>
              </a:rPr>
              <a:t/>
            </a:r>
            <a:br>
              <a:rPr lang="en-GB" sz="1600" i="1" dirty="0" smtClean="0">
                <a:solidFill>
                  <a:prstClr val="black"/>
                </a:solidFill>
              </a:rPr>
            </a:br>
            <a:r>
              <a:rPr lang="en-GB" sz="1600" i="1" dirty="0" smtClean="0">
                <a:solidFill>
                  <a:prstClr val="black"/>
                </a:solidFill>
              </a:rPr>
              <a:t>and organization</a:t>
            </a:r>
            <a:endParaRPr lang="en-GB" sz="1600" i="1" dirty="0">
              <a:solidFill>
                <a:prstClr val="black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19C17BDE-54EC-0240-A624-310A4E1BBAC9}"/>
              </a:ext>
            </a:extLst>
          </p:cNvPr>
          <p:cNvSpPr/>
          <p:nvPr/>
        </p:nvSpPr>
        <p:spPr>
          <a:xfrm>
            <a:off x="31370" y="977690"/>
            <a:ext cx="4206500" cy="1077218"/>
          </a:xfrm>
          <a:prstGeom prst="rect">
            <a:avLst/>
          </a:prstGeom>
        </p:spPr>
        <p:txBody>
          <a:bodyPr wrap="square" lIns="36000" rIns="0">
            <a:spAutoFit/>
          </a:bodyPr>
          <a:lstStyle/>
          <a:p>
            <a:pPr marL="182563" indent="-182563">
              <a:buFont typeface="Arial" panose="020B0604020202020204" pitchFamily="34" charset="0"/>
              <a:buChar char="•"/>
            </a:pPr>
            <a:r>
              <a:rPr lang="en-GB" sz="1600" i="1" dirty="0">
                <a:solidFill>
                  <a:prstClr val="black"/>
                </a:solidFill>
              </a:rPr>
              <a:t>P</a:t>
            </a:r>
            <a:r>
              <a:rPr lang="en-GB" sz="1600" i="1" dirty="0" smtClean="0">
                <a:solidFill>
                  <a:prstClr val="black"/>
                </a:solidFill>
              </a:rPr>
              <a:t>roject </a:t>
            </a:r>
            <a:r>
              <a:rPr lang="en-GB" sz="1600" i="1" dirty="0">
                <a:solidFill>
                  <a:prstClr val="black"/>
                </a:solidFill>
              </a:rPr>
              <a:t>charter describes the commitment of </a:t>
            </a:r>
            <a:r>
              <a:rPr lang="en-GB" sz="1600" i="1" dirty="0" smtClean="0">
                <a:solidFill>
                  <a:prstClr val="black"/>
                </a:solidFill>
              </a:rPr>
              <a:t/>
            </a:r>
            <a:br>
              <a:rPr lang="en-GB" sz="1600" i="1" dirty="0" smtClean="0">
                <a:solidFill>
                  <a:prstClr val="black"/>
                </a:solidFill>
              </a:rPr>
            </a:br>
            <a:r>
              <a:rPr lang="en-GB" sz="1600" i="1" dirty="0" smtClean="0">
                <a:solidFill>
                  <a:prstClr val="black"/>
                </a:solidFill>
              </a:rPr>
              <a:t>the </a:t>
            </a:r>
            <a:r>
              <a:rPr lang="en-GB" sz="1600" i="1" dirty="0">
                <a:solidFill>
                  <a:prstClr val="black"/>
                </a:solidFill>
              </a:rPr>
              <a:t>stakeholders : responsibilities, resources, delays defined by the project plan, governance of a specific project : AP or IF or whatever… </a:t>
            </a:r>
          </a:p>
        </p:txBody>
      </p:sp>
      <p:sp>
        <p:nvSpPr>
          <p:cNvPr id="29" name="Folded Corner 31">
            <a:extLst>
              <a:ext uri="{FF2B5EF4-FFF2-40B4-BE49-F238E27FC236}">
                <a16:creationId xmlns="" xmlns:a16="http://schemas.microsoft.com/office/drawing/2014/main" id="{52063095-50FA-9242-AF9F-9A6271B09B01}"/>
              </a:ext>
            </a:extLst>
          </p:cNvPr>
          <p:cNvSpPr/>
          <p:nvPr/>
        </p:nvSpPr>
        <p:spPr>
          <a:xfrm>
            <a:off x="7840933" y="2095983"/>
            <a:ext cx="1896531" cy="49104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AP242 </a:t>
            </a:r>
            <a:r>
              <a:rPr lang="en-GB" sz="1400" b="1" dirty="0" smtClean="0">
                <a:solidFill>
                  <a:srgbClr val="FF0000"/>
                </a:solidFill>
              </a:rPr>
              <a:t>ED4</a:t>
            </a:r>
            <a:r>
              <a:rPr lang="en-GB" sz="1400" dirty="0" smtClean="0">
                <a:solidFill>
                  <a:prstClr val="black"/>
                </a:solidFill>
              </a:rPr>
              <a:t> </a:t>
            </a:r>
            <a:r>
              <a:rPr lang="en-GB" sz="1400" dirty="0">
                <a:solidFill>
                  <a:prstClr val="black"/>
                </a:solidFill>
              </a:rPr>
              <a:t>Project plan</a:t>
            </a:r>
            <a:br>
              <a:rPr lang="en-GB" sz="1400" dirty="0">
                <a:solidFill>
                  <a:prstClr val="black"/>
                </a:solidFill>
              </a:rPr>
            </a:br>
            <a:r>
              <a:rPr lang="en-GB" sz="1400" dirty="0">
                <a:solidFill>
                  <a:prstClr val="black"/>
                </a:solidFill>
              </a:rPr>
              <a:t>+ resources</a:t>
            </a:r>
          </a:p>
        </p:txBody>
      </p:sp>
      <p:sp>
        <p:nvSpPr>
          <p:cNvPr id="30" name="Folded Corner 32">
            <a:extLst>
              <a:ext uri="{FF2B5EF4-FFF2-40B4-BE49-F238E27FC236}">
                <a16:creationId xmlns="" xmlns:a16="http://schemas.microsoft.com/office/drawing/2014/main" id="{64B3428C-01BE-304A-AEEA-373CD92CF292}"/>
              </a:ext>
            </a:extLst>
          </p:cNvPr>
          <p:cNvSpPr/>
          <p:nvPr/>
        </p:nvSpPr>
        <p:spPr>
          <a:xfrm>
            <a:off x="10076133" y="2095983"/>
            <a:ext cx="1896531" cy="49104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AP242 </a:t>
            </a:r>
            <a:r>
              <a:rPr lang="en-GB" sz="1400" b="1" dirty="0" smtClean="0">
                <a:solidFill>
                  <a:srgbClr val="FF0000"/>
                </a:solidFill>
              </a:rPr>
              <a:t>ED5</a:t>
            </a:r>
            <a:r>
              <a:rPr lang="en-GB" sz="1400" dirty="0" smtClean="0">
                <a:solidFill>
                  <a:prstClr val="black"/>
                </a:solidFill>
              </a:rPr>
              <a:t> Project </a:t>
            </a:r>
            <a:r>
              <a:rPr lang="en-GB" sz="1400" dirty="0">
                <a:solidFill>
                  <a:prstClr val="black"/>
                </a:solidFill>
              </a:rPr>
              <a:t>plan</a:t>
            </a:r>
            <a:br>
              <a:rPr lang="en-GB" sz="1400" dirty="0">
                <a:solidFill>
                  <a:prstClr val="black"/>
                </a:solidFill>
              </a:rPr>
            </a:br>
            <a:r>
              <a:rPr lang="en-GB" sz="1400" dirty="0">
                <a:solidFill>
                  <a:prstClr val="black"/>
                </a:solidFill>
              </a:rPr>
              <a:t>+ resources</a:t>
            </a:r>
          </a:p>
        </p:txBody>
      </p:sp>
      <p:sp>
        <p:nvSpPr>
          <p:cNvPr id="31" name="Pentagon 37">
            <a:extLst>
              <a:ext uri="{FF2B5EF4-FFF2-40B4-BE49-F238E27FC236}">
                <a16:creationId xmlns="" xmlns:a16="http://schemas.microsoft.com/office/drawing/2014/main" id="{CC8F92DB-1D05-3942-A25A-43B739D01E8D}"/>
              </a:ext>
            </a:extLst>
          </p:cNvPr>
          <p:cNvSpPr/>
          <p:nvPr/>
        </p:nvSpPr>
        <p:spPr>
          <a:xfrm>
            <a:off x="6137754" y="4870468"/>
            <a:ext cx="1763340" cy="450144"/>
          </a:xfrm>
          <a:prstGeom prst="homePlate">
            <a:avLst>
              <a:gd name="adj" fmla="val 26165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i="1" dirty="0">
                <a:solidFill>
                  <a:prstClr val="black"/>
                </a:solidFill>
              </a:rPr>
              <a:t>Sequence of ISO deliverables</a:t>
            </a:r>
          </a:p>
          <a:p>
            <a:pPr algn="ctr"/>
            <a:r>
              <a:rPr lang="en-GB" sz="1050" i="1" dirty="0">
                <a:solidFill>
                  <a:prstClr val="black"/>
                </a:solidFill>
              </a:rPr>
              <a:t>SMRL, CD, DIS , </a:t>
            </a:r>
            <a:r>
              <a:rPr lang="en-GB" sz="1050" i="1" dirty="0" err="1">
                <a:solidFill>
                  <a:prstClr val="black"/>
                </a:solidFill>
              </a:rPr>
              <a:t>etc</a:t>
            </a:r>
            <a:r>
              <a:rPr lang="en-GB" sz="1050" i="1" dirty="0">
                <a:solidFill>
                  <a:prstClr val="black"/>
                </a:solidFill>
              </a:rPr>
              <a:t>…</a:t>
            </a:r>
          </a:p>
        </p:txBody>
      </p:sp>
      <p:sp>
        <p:nvSpPr>
          <p:cNvPr id="32" name="Right Arrow 38">
            <a:extLst>
              <a:ext uri="{FF2B5EF4-FFF2-40B4-BE49-F238E27FC236}">
                <a16:creationId xmlns="" xmlns:a16="http://schemas.microsoft.com/office/drawing/2014/main" id="{CB418A91-29FE-2A47-9A31-54DC96A956CB}"/>
              </a:ext>
            </a:extLst>
          </p:cNvPr>
          <p:cNvSpPr/>
          <p:nvPr/>
        </p:nvSpPr>
        <p:spPr>
          <a:xfrm>
            <a:off x="4196926" y="585452"/>
            <a:ext cx="7852834" cy="347136"/>
          </a:xfrm>
          <a:prstGeom prst="rightArrow">
            <a:avLst>
              <a:gd name="adj1" fmla="val 84146"/>
              <a:gd name="adj2" fmla="val 50000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prstClr val="black"/>
                </a:solidFill>
              </a:rPr>
              <a:t>ISO 10303 STEP Application Protocols Portfolio </a:t>
            </a:r>
            <a:r>
              <a:rPr lang="en-GB" b="1" dirty="0">
                <a:solidFill>
                  <a:prstClr val="black"/>
                </a:solidFill>
              </a:rPr>
              <a:t>M</a:t>
            </a:r>
            <a:r>
              <a:rPr lang="en-GB" b="1" dirty="0" smtClean="0">
                <a:solidFill>
                  <a:prstClr val="black"/>
                </a:solidFill>
              </a:rPr>
              <a:t>anagement</a:t>
            </a:r>
            <a:endParaRPr lang="en-GB" b="1" dirty="0">
              <a:solidFill>
                <a:prstClr val="black"/>
              </a:solidFill>
            </a:endParaRPr>
          </a:p>
        </p:txBody>
      </p:sp>
      <p:sp>
        <p:nvSpPr>
          <p:cNvPr id="33" name="Right Arrow 39">
            <a:extLst>
              <a:ext uri="{FF2B5EF4-FFF2-40B4-BE49-F238E27FC236}">
                <a16:creationId xmlns="" xmlns:a16="http://schemas.microsoft.com/office/drawing/2014/main" id="{6320F196-F815-4B4E-A65B-BE98B473D905}"/>
              </a:ext>
            </a:extLst>
          </p:cNvPr>
          <p:cNvSpPr/>
          <p:nvPr/>
        </p:nvSpPr>
        <p:spPr>
          <a:xfrm>
            <a:off x="4196926" y="5778046"/>
            <a:ext cx="7852834" cy="347136"/>
          </a:xfrm>
          <a:prstGeom prst="rightArrow">
            <a:avLst>
              <a:gd name="adj1" fmla="val 84146"/>
              <a:gd name="adj2" fmla="val 50000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i="1" dirty="0">
                <a:solidFill>
                  <a:prstClr val="black"/>
                </a:solidFill>
              </a:rPr>
              <a:t>Infrastructure maintenance activity</a:t>
            </a:r>
          </a:p>
        </p:txBody>
      </p:sp>
      <p:sp>
        <p:nvSpPr>
          <p:cNvPr id="34" name="TextBox 40">
            <a:extLst>
              <a:ext uri="{FF2B5EF4-FFF2-40B4-BE49-F238E27FC236}">
                <a16:creationId xmlns="" xmlns:a16="http://schemas.microsoft.com/office/drawing/2014/main" id="{A1674090-48C0-CB4C-B2CE-495FAADF259A}"/>
              </a:ext>
            </a:extLst>
          </p:cNvPr>
          <p:cNvSpPr txBox="1"/>
          <p:nvPr/>
        </p:nvSpPr>
        <p:spPr>
          <a:xfrm>
            <a:off x="2064396" y="5350873"/>
            <a:ext cx="862947" cy="213420"/>
          </a:xfrm>
          <a:prstGeom prst="ellipseRibbon2">
            <a:avLst/>
          </a:prstGeom>
          <a:solidFill>
            <a:srgbClr val="FF0000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fr-FR" sz="1000" b="1" dirty="0">
                <a:solidFill>
                  <a:prstClr val="white"/>
                </a:solidFill>
              </a:rPr>
              <a:t>end July</a:t>
            </a:r>
          </a:p>
        </p:txBody>
      </p:sp>
      <p:cxnSp>
        <p:nvCxnSpPr>
          <p:cNvPr id="35" name="Straight Connector 42">
            <a:extLst>
              <a:ext uri="{FF2B5EF4-FFF2-40B4-BE49-F238E27FC236}">
                <a16:creationId xmlns="" xmlns:a16="http://schemas.microsoft.com/office/drawing/2014/main" id="{3C54CC26-6722-8541-8050-19207C2B7E6B}"/>
              </a:ext>
            </a:extLst>
          </p:cNvPr>
          <p:cNvCxnSpPr>
            <a:stCxn id="34" idx="0"/>
            <a:endCxn id="8" idx="1"/>
          </p:cNvCxnSpPr>
          <p:nvPr/>
        </p:nvCxnSpPr>
        <p:spPr>
          <a:xfrm flipV="1">
            <a:off x="2495870" y="4706999"/>
            <a:ext cx="1795" cy="64387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44">
            <a:extLst>
              <a:ext uri="{FF2B5EF4-FFF2-40B4-BE49-F238E27FC236}">
                <a16:creationId xmlns="" xmlns:a16="http://schemas.microsoft.com/office/drawing/2014/main" id="{25E7BAFB-9EBA-184D-89C5-98BE7414AF60}"/>
              </a:ext>
            </a:extLst>
          </p:cNvPr>
          <p:cNvSpPr txBox="1"/>
          <p:nvPr/>
        </p:nvSpPr>
        <p:spPr>
          <a:xfrm>
            <a:off x="3039756" y="5350873"/>
            <a:ext cx="933001" cy="213420"/>
          </a:xfrm>
          <a:prstGeom prst="ellipseRibbon2">
            <a:avLst/>
          </a:prstGeom>
          <a:solidFill>
            <a:srgbClr val="FF0000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fr-FR" sz="1000" b="1" dirty="0">
                <a:solidFill>
                  <a:prstClr val="white"/>
                </a:solidFill>
              </a:rPr>
              <a:t>end Sept</a:t>
            </a:r>
          </a:p>
        </p:txBody>
      </p:sp>
      <p:cxnSp>
        <p:nvCxnSpPr>
          <p:cNvPr id="37" name="Straight Connector 45">
            <a:extLst>
              <a:ext uri="{FF2B5EF4-FFF2-40B4-BE49-F238E27FC236}">
                <a16:creationId xmlns="" xmlns:a16="http://schemas.microsoft.com/office/drawing/2014/main" id="{7C04B994-CB92-CD41-AE96-203AB6E37B68}"/>
              </a:ext>
            </a:extLst>
          </p:cNvPr>
          <p:cNvCxnSpPr>
            <a:cxnSpLocks/>
            <a:stCxn id="36" idx="0"/>
            <a:endCxn id="8" idx="3"/>
          </p:cNvCxnSpPr>
          <p:nvPr/>
        </p:nvCxnSpPr>
        <p:spPr>
          <a:xfrm flipV="1">
            <a:off x="3506257" y="4706999"/>
            <a:ext cx="3708" cy="64387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48">
            <a:extLst>
              <a:ext uri="{FF2B5EF4-FFF2-40B4-BE49-F238E27FC236}">
                <a16:creationId xmlns="" xmlns:a16="http://schemas.microsoft.com/office/drawing/2014/main" id="{DCE361A8-DCD1-1549-A99E-F2AA611539C4}"/>
              </a:ext>
            </a:extLst>
          </p:cNvPr>
          <p:cNvSpPr txBox="1"/>
          <p:nvPr/>
        </p:nvSpPr>
        <p:spPr>
          <a:xfrm>
            <a:off x="5305436" y="5350873"/>
            <a:ext cx="936185" cy="213420"/>
          </a:xfrm>
          <a:prstGeom prst="ellipseRibbon2">
            <a:avLst/>
          </a:prstGeom>
          <a:solidFill>
            <a:srgbClr val="FF0000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fr-FR" sz="1000" b="1" dirty="0">
                <a:solidFill>
                  <a:prstClr val="white"/>
                </a:solidFill>
              </a:rPr>
              <a:t>SC4 Nov.</a:t>
            </a:r>
          </a:p>
        </p:txBody>
      </p:sp>
      <p:cxnSp>
        <p:nvCxnSpPr>
          <p:cNvPr id="39" name="Straight Connector 49">
            <a:extLst>
              <a:ext uri="{FF2B5EF4-FFF2-40B4-BE49-F238E27FC236}">
                <a16:creationId xmlns="" xmlns:a16="http://schemas.microsoft.com/office/drawing/2014/main" id="{7F84EA4A-8A93-B746-89CC-5F853613E509}"/>
              </a:ext>
            </a:extLst>
          </p:cNvPr>
          <p:cNvCxnSpPr>
            <a:cxnSpLocks/>
            <a:stCxn id="38" idx="0"/>
            <a:endCxn id="12" idx="1"/>
          </p:cNvCxnSpPr>
          <p:nvPr/>
        </p:nvCxnSpPr>
        <p:spPr>
          <a:xfrm flipH="1" flipV="1">
            <a:off x="5767494" y="4596911"/>
            <a:ext cx="6035" cy="75396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51">
            <a:extLst>
              <a:ext uri="{FF2B5EF4-FFF2-40B4-BE49-F238E27FC236}">
                <a16:creationId xmlns="" xmlns:a16="http://schemas.microsoft.com/office/drawing/2014/main" id="{7CCE8984-292C-1647-8AB2-81E6C0E1FF3E}"/>
              </a:ext>
            </a:extLst>
          </p:cNvPr>
          <p:cNvSpPr txBox="1"/>
          <p:nvPr/>
        </p:nvSpPr>
        <p:spPr>
          <a:xfrm>
            <a:off x="6710452" y="5320612"/>
            <a:ext cx="1190641" cy="153888"/>
          </a:xfrm>
          <a:prstGeom prst="homePlate">
            <a:avLst/>
          </a:pr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1000" b="1" dirty="0">
                <a:solidFill>
                  <a:prstClr val="white"/>
                </a:solidFill>
              </a:rPr>
              <a:t>18 </a:t>
            </a:r>
            <a:r>
              <a:rPr lang="fr-FR" sz="1000" b="1" dirty="0" err="1">
                <a:solidFill>
                  <a:prstClr val="white"/>
                </a:solidFill>
              </a:rPr>
              <a:t>months</a:t>
            </a:r>
            <a:r>
              <a:rPr lang="fr-FR" sz="1000" b="1" dirty="0">
                <a:solidFill>
                  <a:prstClr val="white"/>
                </a:solidFill>
              </a:rPr>
              <a:t>.</a:t>
            </a:r>
          </a:p>
        </p:txBody>
      </p:sp>
      <p:sp>
        <p:nvSpPr>
          <p:cNvPr id="41" name="TextBox 55">
            <a:extLst>
              <a:ext uri="{FF2B5EF4-FFF2-40B4-BE49-F238E27FC236}">
                <a16:creationId xmlns="" xmlns:a16="http://schemas.microsoft.com/office/drawing/2014/main" id="{9943A66F-AE06-9E4E-BA27-DBA03FACFE9A}"/>
              </a:ext>
            </a:extLst>
          </p:cNvPr>
          <p:cNvSpPr txBox="1"/>
          <p:nvPr/>
        </p:nvSpPr>
        <p:spPr>
          <a:xfrm>
            <a:off x="5868782" y="5451256"/>
            <a:ext cx="1891073" cy="432792"/>
          </a:xfrm>
          <a:prstGeom prst="ellipse">
            <a:avLst/>
          </a:pr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FR" sz="1000" b="1" dirty="0" err="1">
                <a:solidFill>
                  <a:prstClr val="white"/>
                </a:solidFill>
              </a:rPr>
              <a:t>Based</a:t>
            </a:r>
            <a:r>
              <a:rPr lang="fr-FR" sz="1000" b="1" dirty="0">
                <a:solidFill>
                  <a:prstClr val="white"/>
                </a:solidFill>
              </a:rPr>
              <a:t> on  Extended </a:t>
            </a:r>
          </a:p>
          <a:p>
            <a:r>
              <a:rPr lang="fr-FR" sz="1000" b="1" dirty="0">
                <a:solidFill>
                  <a:prstClr val="white"/>
                </a:solidFill>
              </a:rPr>
              <a:t>Architecture extension 2</a:t>
            </a:r>
          </a:p>
        </p:txBody>
      </p:sp>
      <p:cxnSp>
        <p:nvCxnSpPr>
          <p:cNvPr id="42" name="Straight Connector 57">
            <a:extLst>
              <a:ext uri="{FF2B5EF4-FFF2-40B4-BE49-F238E27FC236}">
                <a16:creationId xmlns="" xmlns:a16="http://schemas.microsoft.com/office/drawing/2014/main" id="{437A7BDB-50DD-2643-A862-674932C4CA2D}"/>
              </a:ext>
            </a:extLst>
          </p:cNvPr>
          <p:cNvCxnSpPr>
            <a:cxnSpLocks/>
            <a:stCxn id="41" idx="0"/>
            <a:endCxn id="40" idx="2"/>
          </p:cNvCxnSpPr>
          <p:nvPr/>
        </p:nvCxnSpPr>
        <p:spPr>
          <a:xfrm>
            <a:off x="6814319" y="5451256"/>
            <a:ext cx="452982" cy="2324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ight Arrow 69">
            <a:extLst>
              <a:ext uri="{FF2B5EF4-FFF2-40B4-BE49-F238E27FC236}">
                <a16:creationId xmlns="" xmlns:a16="http://schemas.microsoft.com/office/drawing/2014/main" id="{DB689C69-67F5-3F43-B4A7-1CA462BE0132}"/>
              </a:ext>
            </a:extLst>
          </p:cNvPr>
          <p:cNvSpPr/>
          <p:nvPr/>
        </p:nvSpPr>
        <p:spPr>
          <a:xfrm>
            <a:off x="2497665" y="6048434"/>
            <a:ext cx="9694336" cy="347136"/>
          </a:xfrm>
          <a:prstGeom prst="rightArrow">
            <a:avLst>
              <a:gd name="adj1" fmla="val 84146"/>
              <a:gd name="adj2" fmla="val 50000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i="1" dirty="0" smtClean="0">
                <a:solidFill>
                  <a:prstClr val="black"/>
                </a:solidFill>
              </a:rPr>
              <a:t>STEP Extended Architecture </a:t>
            </a:r>
            <a:r>
              <a:rPr lang="en-GB" sz="1600" b="1" i="1" dirty="0">
                <a:solidFill>
                  <a:srgbClr val="FF0000"/>
                </a:solidFill>
              </a:rPr>
              <a:t>V3</a:t>
            </a:r>
          </a:p>
        </p:txBody>
      </p:sp>
      <p:sp>
        <p:nvSpPr>
          <p:cNvPr id="44" name="Folded Corner 70">
            <a:extLst>
              <a:ext uri="{FF2B5EF4-FFF2-40B4-BE49-F238E27FC236}">
                <a16:creationId xmlns="" xmlns:a16="http://schemas.microsoft.com/office/drawing/2014/main" id="{4FE3E0F6-AA47-4045-BDDE-F8B61B6361E6}"/>
              </a:ext>
            </a:extLst>
          </p:cNvPr>
          <p:cNvSpPr/>
          <p:nvPr/>
        </p:nvSpPr>
        <p:spPr>
          <a:xfrm>
            <a:off x="55879" y="6467478"/>
            <a:ext cx="1544319" cy="347136"/>
          </a:xfrm>
          <a:prstGeom prst="foldedCorner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i="1" dirty="0">
                <a:solidFill>
                  <a:prstClr val="black"/>
                </a:solidFill>
              </a:rPr>
              <a:t>Part4000 WD</a:t>
            </a:r>
            <a:endParaRPr lang="en-GB" sz="1600" b="1" i="1" dirty="0">
              <a:solidFill>
                <a:prstClr val="black"/>
              </a:solidFill>
            </a:endParaRPr>
          </a:p>
        </p:txBody>
      </p:sp>
      <p:sp>
        <p:nvSpPr>
          <p:cNvPr id="45" name="Folded Corner 72">
            <a:extLst>
              <a:ext uri="{FF2B5EF4-FFF2-40B4-BE49-F238E27FC236}">
                <a16:creationId xmlns="" xmlns:a16="http://schemas.microsoft.com/office/drawing/2014/main" id="{269CD32A-5BB9-C74C-9136-9DAEF0CB018D}"/>
              </a:ext>
            </a:extLst>
          </p:cNvPr>
          <p:cNvSpPr/>
          <p:nvPr/>
        </p:nvSpPr>
        <p:spPr>
          <a:xfrm>
            <a:off x="2002062" y="6467478"/>
            <a:ext cx="1504194" cy="347136"/>
          </a:xfrm>
          <a:prstGeom prst="foldedCorner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i="1" dirty="0">
                <a:solidFill>
                  <a:prstClr val="black"/>
                </a:solidFill>
              </a:rPr>
              <a:t>Part4000 </a:t>
            </a:r>
            <a:r>
              <a:rPr lang="fr-FR" sz="1600" b="1" i="1" dirty="0" smtClean="0">
                <a:solidFill>
                  <a:prstClr val="black"/>
                </a:solidFill>
              </a:rPr>
              <a:t>CD</a:t>
            </a:r>
            <a:endParaRPr lang="en-GB" sz="1600" b="1" i="1" dirty="0">
              <a:solidFill>
                <a:prstClr val="black"/>
              </a:solidFill>
            </a:endParaRPr>
          </a:p>
        </p:txBody>
      </p:sp>
      <p:sp>
        <p:nvSpPr>
          <p:cNvPr id="46" name="Folded Corner 73">
            <a:extLst>
              <a:ext uri="{FF2B5EF4-FFF2-40B4-BE49-F238E27FC236}">
                <a16:creationId xmlns="" xmlns:a16="http://schemas.microsoft.com/office/drawing/2014/main" id="{54B3F9AF-240C-7746-A06E-03D47EA2089D}"/>
              </a:ext>
            </a:extLst>
          </p:cNvPr>
          <p:cNvSpPr/>
          <p:nvPr/>
        </p:nvSpPr>
        <p:spPr>
          <a:xfrm>
            <a:off x="3640666" y="6467478"/>
            <a:ext cx="1253066" cy="347136"/>
          </a:xfrm>
          <a:prstGeom prst="foldedCorner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i="1" dirty="0">
                <a:solidFill>
                  <a:prstClr val="black"/>
                </a:solidFill>
              </a:rPr>
              <a:t>Part4000 </a:t>
            </a:r>
            <a:r>
              <a:rPr lang="fr-FR" sz="1600" b="1" i="1" dirty="0" smtClean="0">
                <a:solidFill>
                  <a:prstClr val="black"/>
                </a:solidFill>
              </a:rPr>
              <a:t>TS</a:t>
            </a:r>
            <a:endParaRPr lang="en-GB" sz="1600" b="1" i="1" dirty="0">
              <a:solidFill>
                <a:prstClr val="black"/>
              </a:solidFill>
            </a:endParaRPr>
          </a:p>
        </p:txBody>
      </p:sp>
      <p:cxnSp>
        <p:nvCxnSpPr>
          <p:cNvPr id="47" name="Connecteur en angle 46"/>
          <p:cNvCxnSpPr>
            <a:stCxn id="12" idx="3"/>
            <a:endCxn id="19" idx="1"/>
          </p:cNvCxnSpPr>
          <p:nvPr/>
        </p:nvCxnSpPr>
        <p:spPr>
          <a:xfrm flipH="1" flipV="1">
            <a:off x="6326291" y="1469367"/>
            <a:ext cx="694269" cy="3127544"/>
          </a:xfrm>
          <a:prstGeom prst="bentConnector5">
            <a:avLst>
              <a:gd name="adj1" fmla="val -32927"/>
              <a:gd name="adj2" fmla="val 48613"/>
              <a:gd name="adj3" fmla="val 132927"/>
            </a:avLst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olded Corner 67">
            <a:extLst>
              <a:ext uri="{FF2B5EF4-FFF2-40B4-BE49-F238E27FC236}">
                <a16:creationId xmlns="" xmlns:a16="http://schemas.microsoft.com/office/drawing/2014/main" id="{2FCC9675-B877-804B-9794-9BB7D042FE84}"/>
              </a:ext>
            </a:extLst>
          </p:cNvPr>
          <p:cNvSpPr/>
          <p:nvPr/>
        </p:nvSpPr>
        <p:spPr>
          <a:xfrm>
            <a:off x="751840" y="5919555"/>
            <a:ext cx="1689945" cy="487004"/>
          </a:xfrm>
          <a:prstGeom prst="foldedCorner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i="1" dirty="0" smtClean="0">
                <a:solidFill>
                  <a:prstClr val="black"/>
                </a:solidFill>
              </a:rPr>
              <a:t>STEP Extended Architecture </a:t>
            </a:r>
            <a:r>
              <a:rPr lang="en-GB" sz="1600" b="1" i="1" dirty="0" smtClean="0">
                <a:solidFill>
                  <a:srgbClr val="FF0000"/>
                </a:solidFill>
              </a:rPr>
              <a:t>V2</a:t>
            </a:r>
            <a:endParaRPr lang="en-GB" sz="1600" b="1" i="1" dirty="0">
              <a:solidFill>
                <a:srgbClr val="FF0000"/>
              </a:solidFill>
            </a:endParaRPr>
          </a:p>
        </p:txBody>
      </p:sp>
      <p:sp>
        <p:nvSpPr>
          <p:cNvPr id="49" name="Folded Corner 67">
            <a:extLst>
              <a:ext uri="{FF2B5EF4-FFF2-40B4-BE49-F238E27FC236}">
                <a16:creationId xmlns="" xmlns:a16="http://schemas.microsoft.com/office/drawing/2014/main" id="{2FCC9675-B877-804B-9794-9BB7D042FE84}"/>
              </a:ext>
            </a:extLst>
          </p:cNvPr>
          <p:cNvSpPr/>
          <p:nvPr/>
        </p:nvSpPr>
        <p:spPr>
          <a:xfrm>
            <a:off x="18626" y="5676053"/>
            <a:ext cx="1689945" cy="487004"/>
          </a:xfrm>
          <a:prstGeom prst="foldedCorner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i="1" dirty="0" smtClean="0">
                <a:solidFill>
                  <a:prstClr val="black"/>
                </a:solidFill>
              </a:rPr>
              <a:t>STEP Extended Architecture </a:t>
            </a:r>
            <a:r>
              <a:rPr lang="en-GB" sz="1600" b="1" i="1" dirty="0">
                <a:solidFill>
                  <a:srgbClr val="FF0000"/>
                </a:solidFill>
              </a:rPr>
              <a:t>V1</a:t>
            </a:r>
          </a:p>
        </p:txBody>
      </p:sp>
    </p:spTree>
    <p:extLst>
      <p:ext uri="{BB962C8B-B14F-4D97-AF65-F5344CB8AC3E}">
        <p14:creationId xmlns:p14="http://schemas.microsoft.com/office/powerpoint/2010/main" val="91650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7407" y="0"/>
            <a:ext cx="10515600" cy="63470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Overview of STEP AP242 editions development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07" y="604204"/>
            <a:ext cx="10698480" cy="61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403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55B80C-6AE7-3644-99AB-5ADC24E11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370" y="1"/>
            <a:ext cx="11324230" cy="1146412"/>
          </a:xfrm>
        </p:spPr>
        <p:txBody>
          <a:bodyPr>
            <a:normAutofit fontScale="90000"/>
          </a:bodyPr>
          <a:lstStyle/>
          <a:p>
            <a:r>
              <a:rPr lang="fr-FR" dirty="0" err="1"/>
              <a:t>Next</a:t>
            </a:r>
            <a:r>
              <a:rPr lang="fr-FR" dirty="0"/>
              <a:t> </a:t>
            </a:r>
            <a:r>
              <a:rPr lang="fr-FR" dirty="0" err="1" smtClean="0"/>
              <a:t>steps</a:t>
            </a:r>
            <a:r>
              <a:rPr lang="fr-FR" dirty="0" smtClean="0"/>
              <a:t> for AP242 5 </a:t>
            </a:r>
            <a:r>
              <a:rPr lang="fr-FR" dirty="0" err="1" smtClean="0"/>
              <a:t>years</a:t>
            </a:r>
            <a:r>
              <a:rPr lang="fr-FR" dirty="0" smtClean="0"/>
              <a:t> roadmap and AP242 ed2</a:t>
            </a:r>
            <a:endParaRPr lang="fr-FR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136C0B2-1140-214A-90E4-34029431CF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364" y="1102289"/>
            <a:ext cx="11973636" cy="4351338"/>
          </a:xfrm>
        </p:spPr>
        <p:txBody>
          <a:bodyPr lIns="36000" rIns="0">
            <a:noAutofit/>
          </a:bodyPr>
          <a:lstStyle/>
          <a:p>
            <a:r>
              <a:rPr lang="fr-FR" dirty="0" smtClean="0"/>
              <a:t>Signature of the </a:t>
            </a:r>
            <a:r>
              <a:rPr lang="fr-FR" dirty="0" err="1" smtClean="0"/>
              <a:t>AFneT</a:t>
            </a:r>
            <a:r>
              <a:rPr lang="fr-FR" dirty="0" smtClean="0"/>
              <a:t> </a:t>
            </a:r>
            <a:r>
              <a:rPr lang="fr-FR" dirty="0"/>
              <a:t>, PDES , </a:t>
            </a:r>
            <a:r>
              <a:rPr lang="fr-FR" dirty="0" err="1" smtClean="0"/>
              <a:t>Prostep</a:t>
            </a:r>
            <a:r>
              <a:rPr lang="fr-FR" dirty="0"/>
              <a:t> iViP </a:t>
            </a:r>
            <a:r>
              <a:rPr lang="fr-FR" dirty="0" smtClean="0"/>
              <a:t>MoU for </a:t>
            </a:r>
            <a:r>
              <a:rPr lang="fr-FR" dirty="0" err="1" smtClean="0"/>
              <a:t>dev</a:t>
            </a:r>
            <a:r>
              <a:rPr lang="fr-FR" dirty="0" smtClean="0"/>
              <a:t>. of AP242  </a:t>
            </a:r>
          </a:p>
          <a:p>
            <a:pPr lvl="1"/>
            <a:r>
              <a:rPr lang="fr-FR" dirty="0" smtClean="0"/>
              <a:t>PDES </a:t>
            </a:r>
            <a:r>
              <a:rPr lang="fr-FR" dirty="0" err="1" smtClean="0"/>
              <a:t>board</a:t>
            </a:r>
            <a:r>
              <a:rPr lang="fr-FR" dirty="0" smtClean="0"/>
              <a:t>: 10th of May, AFNET</a:t>
            </a:r>
            <a:r>
              <a:rPr lang="fr-FR" dirty="0"/>
              <a:t>: 27th of </a:t>
            </a:r>
            <a:r>
              <a:rPr lang="fr-FR" dirty="0" err="1" smtClean="0"/>
              <a:t>June</a:t>
            </a:r>
            <a:r>
              <a:rPr lang="fr-FR" dirty="0" smtClean="0"/>
              <a:t>, </a:t>
            </a:r>
            <a:r>
              <a:rPr lang="fr-FR" dirty="0" err="1" smtClean="0"/>
              <a:t>Prostep</a:t>
            </a:r>
            <a:r>
              <a:rPr lang="fr-FR" dirty="0" smtClean="0"/>
              <a:t> iViP TSC: 3rd of </a:t>
            </a:r>
            <a:r>
              <a:rPr lang="fr-FR" dirty="0"/>
              <a:t>J</a:t>
            </a:r>
            <a:r>
              <a:rPr lang="fr-FR" dirty="0" smtClean="0"/>
              <a:t>uly </a:t>
            </a:r>
            <a:endParaRPr lang="fr-FR" dirty="0"/>
          </a:p>
          <a:p>
            <a:r>
              <a:rPr lang="fr-FR" dirty="0" smtClean="0"/>
              <a:t>First </a:t>
            </a:r>
            <a:r>
              <a:rPr lang="fr-FR" dirty="0" err="1"/>
              <a:t>draft</a:t>
            </a:r>
            <a:r>
              <a:rPr lang="fr-FR" dirty="0"/>
              <a:t> of the AP242 5Y Roadmap White Paper  </a:t>
            </a:r>
            <a:endParaRPr lang="fr-FR" dirty="0" smtClean="0"/>
          </a:p>
          <a:p>
            <a:pPr lvl="1"/>
            <a:r>
              <a:rPr lang="fr-FR" dirty="0" smtClean="0"/>
              <a:t>Final </a:t>
            </a:r>
            <a:r>
              <a:rPr lang="fr-FR" dirty="0" err="1"/>
              <a:t>draft</a:t>
            </a:r>
            <a:r>
              <a:rPr lang="fr-FR" dirty="0"/>
              <a:t> to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ready</a:t>
            </a:r>
            <a:r>
              <a:rPr lang="fr-FR" dirty="0"/>
              <a:t> for end of July</a:t>
            </a:r>
          </a:p>
          <a:p>
            <a:pPr lvl="1"/>
            <a:r>
              <a:rPr lang="fr-FR" dirty="0"/>
              <a:t>Version 1 for </a:t>
            </a:r>
            <a:r>
              <a:rPr lang="fr-FR" dirty="0" smtClean="0"/>
              <a:t>end of </a:t>
            </a:r>
            <a:r>
              <a:rPr lang="fr-FR" dirty="0" err="1" smtClean="0"/>
              <a:t>Oct</a:t>
            </a:r>
            <a:r>
              <a:rPr lang="fr-FR" dirty="0" err="1"/>
              <a:t>o</a:t>
            </a:r>
            <a:r>
              <a:rPr lang="fr-FR" dirty="0" err="1" smtClean="0"/>
              <a:t>ber</a:t>
            </a:r>
            <a:r>
              <a:rPr lang="fr-FR" dirty="0" smtClean="0"/>
              <a:t> </a:t>
            </a:r>
            <a:endParaRPr lang="fr-FR" dirty="0"/>
          </a:p>
          <a:p>
            <a:r>
              <a:rPr lang="fr-FR" dirty="0"/>
              <a:t>Charter + Project and </a:t>
            </a:r>
            <a:r>
              <a:rPr lang="fr-FR" dirty="0" err="1"/>
              <a:t>resource</a:t>
            </a:r>
            <a:r>
              <a:rPr lang="fr-FR" dirty="0"/>
              <a:t> plan for </a:t>
            </a:r>
            <a:r>
              <a:rPr lang="fr-FR" dirty="0" smtClean="0"/>
              <a:t>AP242 Ed3</a:t>
            </a:r>
          </a:p>
          <a:p>
            <a:pPr lvl="1"/>
            <a:r>
              <a:rPr lang="fr-FR" dirty="0" smtClean="0"/>
              <a:t>: meeting on the 15th of </a:t>
            </a:r>
            <a:r>
              <a:rPr lang="fr-FR" dirty="0" err="1" smtClean="0"/>
              <a:t>June</a:t>
            </a:r>
            <a:r>
              <a:rPr lang="fr-FR" dirty="0" smtClean="0"/>
              <a:t>: </a:t>
            </a:r>
            <a:r>
              <a:rPr lang="fr-FR" dirty="0"/>
              <a:t>AFNeT </a:t>
            </a:r>
            <a:r>
              <a:rPr lang="fr-FR" dirty="0" err="1" smtClean="0"/>
              <a:t>Offsite</a:t>
            </a:r>
            <a:r>
              <a:rPr lang="fr-FR" dirty="0" smtClean="0"/>
              <a:t> </a:t>
            </a:r>
            <a:r>
              <a:rPr lang="fr-FR" dirty="0"/>
              <a:t> +  1 </a:t>
            </a:r>
            <a:r>
              <a:rPr lang="fr-FR" dirty="0" err="1" smtClean="0"/>
              <a:t>day</a:t>
            </a:r>
            <a:r>
              <a:rPr lang="fr-FR" dirty="0" smtClean="0"/>
              <a:t> in Sept., </a:t>
            </a:r>
            <a:r>
              <a:rPr lang="fr-FR" dirty="0" err="1" smtClean="0"/>
              <a:t>during</a:t>
            </a:r>
            <a:r>
              <a:rPr lang="fr-FR" dirty="0" smtClean="0"/>
              <a:t> the  </a:t>
            </a:r>
            <a:r>
              <a:rPr lang="fr-FR" dirty="0"/>
              <a:t>PDES </a:t>
            </a:r>
            <a:r>
              <a:rPr lang="fr-FR" dirty="0" err="1" smtClean="0"/>
              <a:t>offsite</a:t>
            </a:r>
            <a:endParaRPr lang="fr-FR" dirty="0"/>
          </a:p>
          <a:p>
            <a:pPr lvl="1"/>
            <a:r>
              <a:rPr lang="fr-FR" dirty="0" smtClean="0"/>
              <a:t>Extended </a:t>
            </a:r>
            <a:r>
              <a:rPr lang="fr-FR" dirty="0"/>
              <a:t>Architecture validation V1 and V2</a:t>
            </a:r>
          </a:p>
          <a:p>
            <a:r>
              <a:rPr lang="fr-FR" dirty="0" smtClean="0"/>
              <a:t>STEP </a:t>
            </a:r>
            <a:r>
              <a:rPr lang="fr-FR" dirty="0" err="1" smtClean="0"/>
              <a:t>Core</a:t>
            </a:r>
            <a:r>
              <a:rPr lang="fr-FR" dirty="0" smtClean="0"/>
              <a:t> </a:t>
            </a:r>
            <a:r>
              <a:rPr lang="fr-FR" dirty="0"/>
              <a:t>model </a:t>
            </a:r>
            <a:r>
              <a:rPr lang="fr-FR" dirty="0" smtClean="0"/>
              <a:t>validation: </a:t>
            </a:r>
            <a:r>
              <a:rPr lang="fr-FR" dirty="0"/>
              <a:t>WD, CD , </a:t>
            </a:r>
            <a:r>
              <a:rPr lang="fr-FR" dirty="0" smtClean="0"/>
              <a:t>TS</a:t>
            </a:r>
          </a:p>
          <a:p>
            <a:r>
              <a:rPr lang="fr-FR" dirty="0" err="1" smtClean="0"/>
              <a:t>Preparation</a:t>
            </a:r>
            <a:r>
              <a:rPr lang="fr-FR" dirty="0" smtClean="0"/>
              <a:t> of the portfolio management for STEP </a:t>
            </a:r>
            <a:r>
              <a:rPr lang="fr-FR" dirty="0" err="1" smtClean="0"/>
              <a:t>Applivcation</a:t>
            </a:r>
            <a:r>
              <a:rPr lang="fr-FR" dirty="0" smtClean="0"/>
              <a:t> </a:t>
            </a:r>
            <a:r>
              <a:rPr lang="fr-FR" dirty="0" err="1" smtClean="0"/>
              <a:t>Protocols</a:t>
            </a:r>
            <a:endParaRPr lang="fr-FR" dirty="0" smtClean="0"/>
          </a:p>
          <a:p>
            <a:pPr lvl="1"/>
            <a:r>
              <a:rPr lang="fr-FR" dirty="0" smtClean="0"/>
              <a:t>5 </a:t>
            </a:r>
            <a:r>
              <a:rPr lang="fr-FR" dirty="0" err="1" smtClean="0"/>
              <a:t>years</a:t>
            </a:r>
            <a:r>
              <a:rPr lang="fr-FR" dirty="0" smtClean="0"/>
              <a:t> roadmap for: AP209, AP210, AP235, AP233, AP238, AP239, AP240, AP243 </a:t>
            </a:r>
            <a:r>
              <a:rPr lang="fr-FR" sz="2000" dirty="0" smtClean="0"/>
              <a:t>(MoSSEC)</a:t>
            </a:r>
            <a:endParaRPr lang="fr-FR" sz="2000" dirty="0"/>
          </a:p>
          <a:p>
            <a:pPr lvl="1"/>
            <a:endParaRPr lang="fr-FR" sz="1600" dirty="0"/>
          </a:p>
          <a:p>
            <a:pPr lvl="1"/>
            <a:endParaRPr lang="fr-FR" sz="1800" dirty="0"/>
          </a:p>
          <a:p>
            <a:pPr lvl="1"/>
            <a:endParaRPr lang="fr-FR" sz="1800" dirty="0"/>
          </a:p>
          <a:p>
            <a:endParaRPr lang="fr-FR" sz="2000" dirty="0"/>
          </a:p>
          <a:p>
            <a:endParaRPr lang="fr-FR" sz="2000" dirty="0"/>
          </a:p>
          <a:p>
            <a:endParaRPr lang="fr-FR" sz="2000" dirty="0"/>
          </a:p>
          <a:p>
            <a:endParaRPr lang="fr-FR" sz="20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6312D969-BA61-B94F-99FA-84F5DA50ADEE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4114800" cy="365125"/>
          </a:xfr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STEP AP242 Management Call - 12 Dec. 2017</a:t>
            </a:r>
          </a:p>
        </p:txBody>
      </p:sp>
    </p:spTree>
    <p:extLst>
      <p:ext uri="{BB962C8B-B14F-4D97-AF65-F5344CB8AC3E}">
        <p14:creationId xmlns:p14="http://schemas.microsoft.com/office/powerpoint/2010/main" val="4244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 rot="19703857">
            <a:off x="4707172" y="2636882"/>
            <a:ext cx="1846645" cy="1113340"/>
          </a:xfrm>
          <a:solidFill>
            <a:srgbClr val="FFFF00"/>
          </a:solidFill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/>
              <a:t>Back up</a:t>
            </a:r>
            <a:br>
              <a:rPr lang="en-US" dirty="0" smtClean="0"/>
            </a:br>
            <a:r>
              <a:rPr lang="en-US" dirty="0" smtClean="0"/>
              <a:t> slides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21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52C562E-0DC8-EF4E-82D3-9CBD98811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18309"/>
          </a:xfrm>
        </p:spPr>
        <p:txBody>
          <a:bodyPr>
            <a:normAutofit fontScale="90000"/>
          </a:bodyPr>
          <a:lstStyle/>
          <a:p>
            <a:r>
              <a:rPr lang="fr-FR" dirty="0"/>
              <a:t>Business </a:t>
            </a:r>
            <a:r>
              <a:rPr lang="fr-FR" dirty="0" err="1"/>
              <a:t>requirements</a:t>
            </a:r>
            <a:r>
              <a:rPr lang="fr-FR" dirty="0"/>
              <a:t> by </a:t>
            </a:r>
            <a:r>
              <a:rPr lang="fr-FR" dirty="0" err="1"/>
              <a:t>Industry</a:t>
            </a:r>
            <a:endParaRPr lang="fr-FR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A40C5F07-0FB3-6141-8D88-376540923CCE}"/>
              </a:ext>
            </a:extLst>
          </p:cNvPr>
          <p:cNvSpPr/>
          <p:nvPr/>
        </p:nvSpPr>
        <p:spPr>
          <a:xfrm>
            <a:off x="7518400" y="-334"/>
            <a:ext cx="4673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/>
              <a:t>- Business values,  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business </a:t>
            </a:r>
            <a:r>
              <a:rPr lang="fr-FR" sz="2400" dirty="0" err="1" smtClean="0"/>
              <a:t>constraints</a:t>
            </a:r>
            <a:r>
              <a:rPr lang="fr-FR" sz="2400" dirty="0" smtClean="0"/>
              <a:t>, </a:t>
            </a:r>
            <a:r>
              <a:rPr lang="fr-FR" sz="2400" dirty="0" err="1" smtClean="0"/>
              <a:t>regulations</a:t>
            </a:r>
            <a:r>
              <a:rPr lang="fr-FR" sz="2400" dirty="0" smtClean="0"/>
              <a:t>, …</a:t>
            </a:r>
            <a:endParaRPr lang="fr-FR" sz="2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4F53BA50-C74F-3745-814A-6A17804C3E66}"/>
              </a:ext>
            </a:extLst>
          </p:cNvPr>
          <p:cNvSpPr/>
          <p:nvPr/>
        </p:nvSpPr>
        <p:spPr>
          <a:xfrm>
            <a:off x="229997" y="1043969"/>
            <a:ext cx="5569670" cy="5179409"/>
          </a:xfrm>
          <a:prstGeom prst="rect">
            <a:avLst/>
          </a:prstGeom>
          <a:solidFill>
            <a:srgbClr val="FFE7E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t"/>
          <a:lstStyle/>
          <a:p>
            <a:pPr marL="133350" indent="-125413"/>
            <a:r>
              <a:rPr lang="en-GB" sz="2000" b="1" dirty="0">
                <a:solidFill>
                  <a:schemeClr val="tx1"/>
                </a:solidFill>
              </a:rPr>
              <a:t>Information </a:t>
            </a:r>
            <a:r>
              <a:rPr lang="en-GB" sz="2000" b="1" dirty="0" smtClean="0">
                <a:solidFill>
                  <a:schemeClr val="tx1"/>
                </a:solidFill>
              </a:rPr>
              <a:t>requirements</a:t>
            </a:r>
            <a:br>
              <a:rPr lang="en-GB" sz="2000" b="1" dirty="0" smtClean="0">
                <a:solidFill>
                  <a:schemeClr val="tx1"/>
                </a:solidFill>
              </a:rPr>
            </a:br>
            <a:r>
              <a:rPr lang="en-GB" sz="2000" b="1" dirty="0" smtClean="0">
                <a:solidFill>
                  <a:schemeClr val="tx1"/>
                </a:solidFill>
              </a:rPr>
              <a:t> </a:t>
            </a:r>
            <a:r>
              <a:rPr lang="en-GB" sz="2000" b="1" dirty="0">
                <a:solidFill>
                  <a:schemeClr val="tx1"/>
                </a:solidFill>
              </a:rPr>
              <a:t>(schema growth, scope </a:t>
            </a:r>
            <a:r>
              <a:rPr lang="en-GB" sz="2000" b="1" dirty="0" err="1">
                <a:solidFill>
                  <a:schemeClr val="tx1"/>
                </a:solidFill>
              </a:rPr>
              <a:t>extentions</a:t>
            </a:r>
            <a:r>
              <a:rPr lang="en-GB" sz="2000" b="1" dirty="0">
                <a:solidFill>
                  <a:schemeClr val="tx1"/>
                </a:solidFill>
              </a:rPr>
              <a:t>? )</a:t>
            </a:r>
          </a:p>
          <a:p>
            <a:pPr indent="7938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</a:rPr>
              <a:t>Assembly PMI </a:t>
            </a:r>
            <a:r>
              <a:rPr lang="en-GB" sz="1600" dirty="0" smtClean="0">
                <a:solidFill>
                  <a:schemeClr val="tx1"/>
                </a:solidFill>
              </a:rPr>
              <a:t>in</a:t>
            </a:r>
            <a:br>
              <a:rPr lang="en-GB" sz="1600" dirty="0" smtClean="0">
                <a:solidFill>
                  <a:schemeClr val="tx1"/>
                </a:solidFill>
              </a:rPr>
            </a:br>
            <a:r>
              <a:rPr lang="en-GB" sz="1600" dirty="0" smtClean="0">
                <a:solidFill>
                  <a:schemeClr val="tx1"/>
                </a:solidFill>
              </a:rPr>
              <a:t> </a:t>
            </a:r>
            <a:r>
              <a:rPr lang="en-GB" sz="1600" dirty="0">
                <a:solidFill>
                  <a:schemeClr val="tx1"/>
                </a:solidFill>
              </a:rPr>
              <a:t>the Domain Model</a:t>
            </a:r>
          </a:p>
          <a:p>
            <a:pPr indent="7938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</a:rPr>
              <a:t>Persistent identifier</a:t>
            </a:r>
          </a:p>
          <a:p>
            <a:pPr indent="7938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</a:rPr>
              <a:t>Airbus requirements list</a:t>
            </a:r>
          </a:p>
          <a:p>
            <a:pPr indent="7938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</a:rPr>
              <a:t>EWH extensions</a:t>
            </a:r>
          </a:p>
          <a:p>
            <a:pPr indent="7938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</a:rPr>
              <a:t> Boeing list</a:t>
            </a:r>
          </a:p>
          <a:p>
            <a:pPr indent="7938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</a:rPr>
              <a:t>PMI extensions</a:t>
            </a:r>
          </a:p>
          <a:p>
            <a:pPr indent="7938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</a:rPr>
              <a:t>Additive </a:t>
            </a:r>
            <a:r>
              <a:rPr lang="en-GB" sz="1600" dirty="0" smtClean="0">
                <a:solidFill>
                  <a:schemeClr val="tx1"/>
                </a:solidFill>
              </a:rPr>
              <a:t>manufacturing</a:t>
            </a:r>
          </a:p>
          <a:p>
            <a:endParaRPr lang="en-GB" sz="1600" dirty="0" smtClean="0">
              <a:solidFill>
                <a:schemeClr val="tx1"/>
              </a:solidFill>
            </a:endParaRPr>
          </a:p>
          <a:p>
            <a:pPr indent="7938"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tx1"/>
              </a:solidFill>
            </a:endParaRPr>
          </a:p>
          <a:p>
            <a:pPr indent="7938">
              <a:buFont typeface="Arial" panose="020B0604020202020204" pitchFamily="34" charset="0"/>
              <a:buChar char="•"/>
            </a:pPr>
            <a:endParaRPr lang="en-GB" sz="1600" dirty="0" smtClean="0">
              <a:solidFill>
                <a:schemeClr val="tx1"/>
              </a:solidFill>
            </a:endParaRPr>
          </a:p>
          <a:p>
            <a:endParaRPr lang="en-GB" sz="1600" dirty="0">
              <a:solidFill>
                <a:schemeClr val="tx1"/>
              </a:solidFill>
            </a:endParaRPr>
          </a:p>
          <a:p>
            <a:pPr indent="7938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tx1"/>
                </a:solidFill>
              </a:rPr>
              <a:t>Input of the A&amp;D PLM Action Group “3D MBD” WG </a:t>
            </a:r>
            <a:r>
              <a:rPr lang="en-GB" sz="2000" dirty="0">
                <a:solidFill>
                  <a:schemeClr val="tx1"/>
                </a:solidFill>
              </a:rPr>
              <a:t>working group </a:t>
            </a:r>
          </a:p>
          <a:p>
            <a:pPr indent="7938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</a:rPr>
              <a:t>Efficient 3D visualization</a:t>
            </a:r>
          </a:p>
          <a:p>
            <a:pPr indent="7938"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tx1"/>
              </a:solidFill>
            </a:endParaRPr>
          </a:p>
          <a:p>
            <a:pPr indent="7938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</a:rPr>
              <a:t>LOTAR requirements</a:t>
            </a:r>
          </a:p>
          <a:p>
            <a:pPr indent="7938"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tx1"/>
              </a:solidFill>
            </a:endParaRPr>
          </a:p>
          <a:p>
            <a:pPr indent="7938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</a:rPr>
              <a:t>Web services definitions</a:t>
            </a:r>
          </a:p>
          <a:p>
            <a:pPr indent="7938"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tx1"/>
              </a:solidFill>
            </a:endParaRPr>
          </a:p>
          <a:p>
            <a:pPr indent="7938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</a:rPr>
              <a:t>239/242 harmonisation</a:t>
            </a:r>
          </a:p>
          <a:p>
            <a:endParaRPr lang="en-GB" sz="1600" dirty="0">
              <a:solidFill>
                <a:schemeClr val="tx1"/>
              </a:solidFill>
            </a:endParaRPr>
          </a:p>
          <a:p>
            <a:pPr indent="7938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</a:rPr>
              <a:t> Conformance clause of AP242 </a:t>
            </a:r>
          </a:p>
          <a:p>
            <a:pPr lvl="1" indent="7938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</a:rPr>
              <a:t>For a use case , which subset of data , which implementation    and </a:t>
            </a:r>
            <a:r>
              <a:rPr lang="en-GB" sz="1600" dirty="0" err="1">
                <a:solidFill>
                  <a:schemeClr val="tx1"/>
                </a:solidFill>
              </a:rPr>
              <a:t>UoF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977AD343-8227-D14A-A43B-D669A0D6942F}"/>
              </a:ext>
            </a:extLst>
          </p:cNvPr>
          <p:cNvSpPr/>
          <p:nvPr/>
        </p:nvSpPr>
        <p:spPr>
          <a:xfrm>
            <a:off x="9051254" y="1043970"/>
            <a:ext cx="2649679" cy="2998567"/>
          </a:xfrm>
          <a:prstGeom prst="rect">
            <a:avLst/>
          </a:prstGeom>
          <a:solidFill>
            <a:srgbClr val="FFF4E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b="1" dirty="0">
                <a:solidFill>
                  <a:schemeClr val="tx1"/>
                </a:solidFill>
              </a:rPr>
              <a:t>Recommended practice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</a:rPr>
              <a:t>… ?</a:t>
            </a:r>
          </a:p>
          <a:p>
            <a:r>
              <a:rPr lang="en-GB" sz="16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555CD0E3-3506-734C-8D93-43263E5187FA}"/>
              </a:ext>
            </a:extLst>
          </p:cNvPr>
          <p:cNvSpPr/>
          <p:nvPr/>
        </p:nvSpPr>
        <p:spPr>
          <a:xfrm>
            <a:off x="6068737" y="1043970"/>
            <a:ext cx="2649678" cy="2998567"/>
          </a:xfrm>
          <a:prstGeom prst="rect">
            <a:avLst/>
          </a:prstGeom>
          <a:solidFill>
            <a:srgbClr val="F7FFE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t"/>
          <a:lstStyle/>
          <a:p>
            <a:r>
              <a:rPr lang="en-GB" sz="2000" b="1" dirty="0">
                <a:solidFill>
                  <a:schemeClr val="tx1"/>
                </a:solidFill>
              </a:rPr>
              <a:t>Implementation guides, hybrid solution 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prstClr val="black"/>
                </a:solidFill>
              </a:rPr>
              <a:t>PDM CTC and modules reused with IFC and other standards missing the through life PDM management (</a:t>
            </a:r>
            <a:r>
              <a:rPr lang="en-GB" sz="1600" dirty="0" err="1">
                <a:solidFill>
                  <a:prstClr val="black"/>
                </a:solidFill>
              </a:rPr>
              <a:t>afnet</a:t>
            </a:r>
            <a:r>
              <a:rPr lang="en-GB" sz="1600" dirty="0">
                <a:solidFill>
                  <a:prstClr val="black"/>
                </a:solidFill>
              </a:rPr>
              <a:t>)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endParaRPr lang="en-GB" sz="1600" dirty="0">
              <a:solidFill>
                <a:prstClr val="black"/>
              </a:solidFill>
            </a:endParaRPr>
          </a:p>
          <a:p>
            <a:pPr marL="149225" lvl="0" indent="-149225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prstClr val="black"/>
                </a:solidFill>
              </a:rPr>
              <a:t>Management of very large datasets and containerisation</a:t>
            </a:r>
          </a:p>
          <a:p>
            <a:pPr marL="149225" lvl="0" indent="-149225">
              <a:buFont typeface="Arial" panose="020B0604020202020204" pitchFamily="34" charset="0"/>
              <a:buChar char="•"/>
            </a:pPr>
            <a:endParaRPr lang="en-GB" sz="1200" dirty="0">
              <a:solidFill>
                <a:prstClr val="black"/>
              </a:solidFill>
            </a:endParaRPr>
          </a:p>
          <a:p>
            <a:pPr marL="149225" lvl="0" indent="-149225">
              <a:buFont typeface="Arial" panose="020B0604020202020204" pitchFamily="34" charset="0"/>
              <a:buChar char="•"/>
            </a:pPr>
            <a:endParaRPr lang="en-GB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03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981</Words>
  <Application>Microsoft Office PowerPoint</Application>
  <PresentationFormat>Personnalisé</PresentationFormat>
  <Paragraphs>211</Paragraphs>
  <Slides>11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2" baseType="lpstr">
      <vt:lpstr>4_Office Theme</vt:lpstr>
      <vt:lpstr>AIA – ASD Interoperability confcal on the 25th of April 2018</vt:lpstr>
      <vt:lpstr>Introduction - context</vt:lpstr>
      <vt:lpstr>Objectives of the 9th of March 2018 meeting in Asheville : to prepare the 5 years roadmap of AP242 and the AP242 ed3 project</vt:lpstr>
      <vt:lpstr>Process for dev. of AP242 5 years roadmap</vt:lpstr>
      <vt:lpstr>Présentation PowerPoint</vt:lpstr>
      <vt:lpstr>Overview of STEP AP242 editions development</vt:lpstr>
      <vt:lpstr>Next steps for AP242 5 years roadmap and AP242 ed2</vt:lpstr>
      <vt:lpstr>Présentation PowerPoint</vt:lpstr>
      <vt:lpstr>Business requirements by Industry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Jean Brangé [Boost Conseil]</dc:creator>
  <cp:lastModifiedBy>DELAUNAY, Jean-Yves</cp:lastModifiedBy>
  <cp:revision>137</cp:revision>
  <cp:lastPrinted>2018-02-09T08:18:31Z</cp:lastPrinted>
  <dcterms:created xsi:type="dcterms:W3CDTF">2017-12-14T07:36:25Z</dcterms:created>
  <dcterms:modified xsi:type="dcterms:W3CDTF">2018-04-25T12:07:36Z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206506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D5.0.2</vt:lpwstr>
  </property>
  <property fmtid="{D5CDD505-2E9C-101B-9397-08002B2CF9AE}" name="_AdHocReviewCycleID" pid="5">
    <vt:i4>-508858174</vt:i4>
  </property>
  <property fmtid="{D5CDD505-2E9C-101B-9397-08002B2CF9AE}" name="_AuthorEmail" pid="6">
    <vt:lpwstr>jean-yves.delaunay@airbus.com</vt:lpwstr>
  </property>
  <property fmtid="{D5CDD505-2E9C-101B-9397-08002B2CF9AE}" name="_AuthorEmailDisplayName" pid="7">
    <vt:lpwstr>DELAUNAY, Jean Yves</vt:lpwstr>
  </property>
  <property fmtid="{D5CDD505-2E9C-101B-9397-08002B2CF9AE}" name="_EmailSubject" pid="8">
    <vt:lpwstr>JY Delaunay - 2 presentations for the AIA - ASD Interop coordination confcal</vt:lpwstr>
  </property>
  <property fmtid="{D5CDD505-2E9C-101B-9397-08002B2CF9AE}" name="_NewReviewCycle" pid="9">
    <vt:lpwstr/>
  </property>
</Properties>
</file>